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58" r:id="rId4"/>
    <p:sldId id="282" r:id="rId5"/>
    <p:sldId id="283" r:id="rId6"/>
    <p:sldId id="280" r:id="rId7"/>
    <p:sldId id="281" r:id="rId8"/>
    <p:sldId id="288" r:id="rId9"/>
    <p:sldId id="284" r:id="rId10"/>
    <p:sldId id="285" r:id="rId11"/>
    <p:sldId id="287" r:id="rId12"/>
    <p:sldId id="274" r:id="rId13"/>
    <p:sldId id="286" r:id="rId14"/>
    <p:sldId id="289" r:id="rId15"/>
    <p:sldId id="303" r:id="rId16"/>
    <p:sldId id="298" r:id="rId17"/>
    <p:sldId id="266" r:id="rId18"/>
    <p:sldId id="299" r:id="rId19"/>
    <p:sldId id="294" r:id="rId20"/>
    <p:sldId id="291" r:id="rId21"/>
    <p:sldId id="293" r:id="rId22"/>
    <p:sldId id="292" r:id="rId23"/>
    <p:sldId id="300" r:id="rId24"/>
    <p:sldId id="297" r:id="rId25"/>
    <p:sldId id="295" r:id="rId26"/>
    <p:sldId id="296" r:id="rId27"/>
    <p:sldId id="261" r:id="rId28"/>
    <p:sldId id="263" r:id="rId29"/>
    <p:sldId id="267" r:id="rId30"/>
    <p:sldId id="268" r:id="rId31"/>
    <p:sldId id="269" r:id="rId32"/>
    <p:sldId id="270" r:id="rId33"/>
    <p:sldId id="301" r:id="rId34"/>
    <p:sldId id="271" r:id="rId35"/>
    <p:sldId id="264" r:id="rId36"/>
    <p:sldId id="290" r:id="rId37"/>
    <p:sldId id="265" r:id="rId38"/>
    <p:sldId id="275" r:id="rId39"/>
    <p:sldId id="276" r:id="rId40"/>
    <p:sldId id="277" r:id="rId41"/>
    <p:sldId id="278" r:id="rId42"/>
    <p:sldId id="259" r:id="rId43"/>
    <p:sldId id="304" r:id="rId4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57DB"/>
    <a:srgbClr val="BD85E3"/>
    <a:srgbClr val="B9A1E5"/>
    <a:srgbClr val="6DB0DD"/>
    <a:srgbClr val="3BD9C2"/>
    <a:srgbClr val="BE6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71" autoAdjust="0"/>
    <p:restoredTop sz="94681" autoAdjust="0"/>
  </p:normalViewPr>
  <p:slideViewPr>
    <p:cSldViewPr snapToGrid="0">
      <p:cViewPr varScale="1">
        <p:scale>
          <a:sx n="91" d="100"/>
          <a:sy n="91" d="100"/>
        </p:scale>
        <p:origin x="10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10/03/2018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0733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10/03/2018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7099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10/03/2018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1421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10/03/2018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6369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10/03/2018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039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10/03/2018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0562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10/03/2018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5532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10/03/2018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3476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10/03/2018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8663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10/03/2018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3258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10/03/2018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198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5A044-AC26-4313-8BF6-2EB35EE7676E}" type="datetimeFigureOut">
              <a:rPr lang="fr-FR" smtClean="0"/>
              <a:t>10/03/2018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5368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jpg"/><Relationship Id="rId7" Type="http://schemas.openxmlformats.org/officeDocument/2006/relationships/image" Target="../media/image12.jpg"/><Relationship Id="rId8" Type="http://schemas.openxmlformats.org/officeDocument/2006/relationships/image" Target="../media/image13.jpg"/><Relationship Id="rId9" Type="http://schemas.openxmlformats.org/officeDocument/2006/relationships/image" Target="../media/image14.jpg"/><Relationship Id="rId10" Type="http://schemas.openxmlformats.org/officeDocument/2006/relationships/image" Target="../media/image15.jp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jpg"/><Relationship Id="rId7" Type="http://schemas.openxmlformats.org/officeDocument/2006/relationships/image" Target="../media/image12.jpg"/><Relationship Id="rId8" Type="http://schemas.openxmlformats.org/officeDocument/2006/relationships/image" Target="../media/image13.jpg"/><Relationship Id="rId9" Type="http://schemas.openxmlformats.org/officeDocument/2006/relationships/image" Target="../media/image14.jpg"/><Relationship Id="rId10" Type="http://schemas.openxmlformats.org/officeDocument/2006/relationships/image" Target="../media/image15.jp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0.png"/><Relationship Id="rId6" Type="http://schemas.openxmlformats.org/officeDocument/2006/relationships/image" Target="../media/image170.png"/><Relationship Id="rId7" Type="http://schemas.openxmlformats.org/officeDocument/2006/relationships/image" Target="../media/image180.png"/><Relationship Id="rId8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36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BD9C2"/>
            </a:gs>
            <a:gs pos="59000">
              <a:srgbClr val="6DB0DD"/>
            </a:gs>
            <a:gs pos="94000">
              <a:srgbClr val="9657D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214103" y="3654739"/>
            <a:ext cx="53479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600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Face Key</a:t>
            </a:r>
            <a:endParaRPr lang="fr-FR" sz="9600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821" y="815370"/>
            <a:ext cx="3612502" cy="361250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024" y="326458"/>
            <a:ext cx="1720949" cy="1083287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078649" y="6310249"/>
            <a:ext cx="5618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Matthieu Vilain &amp; Quentin </a:t>
            </a:r>
            <a:r>
              <a:rPr lang="fr-FR" b="1" dirty="0" err="1" smtClean="0">
                <a:solidFill>
                  <a:schemeClr val="bg1"/>
                </a:solidFill>
                <a:latin typeface="Product Sans" panose="020B0403030502040203" pitchFamily="34" charset="0"/>
              </a:rPr>
              <a:t>Gerard</a:t>
            </a:r>
            <a:r>
              <a:rPr lang="fr-FR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 &amp; Louis L’</a:t>
            </a:r>
            <a:r>
              <a:rPr lang="fr-FR" b="1" dirty="0" err="1" smtClean="0">
                <a:solidFill>
                  <a:schemeClr val="bg1"/>
                </a:solidFill>
                <a:latin typeface="Product Sans" panose="020B0403030502040203" pitchFamily="34" charset="0"/>
              </a:rPr>
              <a:t>Haridon</a:t>
            </a:r>
            <a:endParaRPr lang="fr-FR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4066900" y="5940917"/>
            <a:ext cx="3642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Projet de synthèse L3 2017/2018</a:t>
            </a:r>
            <a:endParaRPr lang="fr-FR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05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Choix techniques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792997" y="2013112"/>
            <a:ext cx="1686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Diff</a:t>
            </a:r>
            <a:r>
              <a:rPr lang="fr-FR" dirty="0" smtClean="0"/>
              <a:t> choix -&gt; +/- </a:t>
            </a:r>
          </a:p>
          <a:p>
            <a:r>
              <a:rPr lang="fr-FR" dirty="0" smtClean="0"/>
              <a:t>Etude marché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528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smtClean="0">
                <a:solidFill>
                  <a:schemeClr val="bg1"/>
                </a:solidFill>
                <a:latin typeface="Product Sans" panose="020B0403030502040203" pitchFamily="34" charset="0"/>
              </a:rPr>
              <a:t>Intégration de l’IHM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29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IHM : Connexion via le client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54426" y="1828800"/>
            <a:ext cx="8026183" cy="48476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>
          <a:xfrm>
            <a:off x="616338" y="2204287"/>
            <a:ext cx="4874808" cy="4338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Rectangle 28"/>
          <p:cNvSpPr/>
          <p:nvPr/>
        </p:nvSpPr>
        <p:spPr>
          <a:xfrm>
            <a:off x="909511" y="3020919"/>
            <a:ext cx="1322865" cy="9144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Extension</a:t>
            </a:r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3692627" y="3023720"/>
            <a:ext cx="1346338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31" name="Rectangle 30"/>
          <p:cNvSpPr/>
          <p:nvPr/>
        </p:nvSpPr>
        <p:spPr>
          <a:xfrm>
            <a:off x="6499216" y="3027713"/>
            <a:ext cx="1197033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Client C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>
            <a:off x="2507176" y="1910486"/>
            <a:ext cx="121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Chrome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>
            <a:off x="8480609" y="1624508"/>
            <a:ext cx="121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Client</a:t>
            </a:r>
            <a:endParaRPr lang="fr-FR" dirty="0"/>
          </a:p>
        </p:txBody>
      </p:sp>
      <p:sp>
        <p:nvSpPr>
          <p:cNvPr id="34" name="Rectangle 33"/>
          <p:cNvSpPr/>
          <p:nvPr/>
        </p:nvSpPr>
        <p:spPr>
          <a:xfrm>
            <a:off x="1000295" y="4719108"/>
            <a:ext cx="4037785" cy="173548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Page de connexion</a:t>
            </a:r>
            <a:endParaRPr lang="fr-FR" dirty="0"/>
          </a:p>
        </p:txBody>
      </p:sp>
      <p:cxnSp>
        <p:nvCxnSpPr>
          <p:cNvPr id="35" name="Connecteur droit avec flèche 34"/>
          <p:cNvCxnSpPr/>
          <p:nvPr/>
        </p:nvCxnSpPr>
        <p:spPr>
          <a:xfrm>
            <a:off x="1570943" y="3935319"/>
            <a:ext cx="0" cy="783789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8642521" y="5628062"/>
            <a:ext cx="403412" cy="4571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Rectangle 36"/>
          <p:cNvSpPr/>
          <p:nvPr/>
        </p:nvSpPr>
        <p:spPr>
          <a:xfrm>
            <a:off x="8642521" y="6225993"/>
            <a:ext cx="403412" cy="45719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Rectangle 37"/>
          <p:cNvSpPr/>
          <p:nvPr/>
        </p:nvSpPr>
        <p:spPr>
          <a:xfrm>
            <a:off x="9049518" y="5671995"/>
            <a:ext cx="2555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Invisible pour l’utilisateur</a:t>
            </a:r>
            <a:endParaRPr lang="fr-FR" dirty="0"/>
          </a:p>
        </p:txBody>
      </p:sp>
      <p:sp>
        <p:nvSpPr>
          <p:cNvPr id="39" name="Rectangle 38"/>
          <p:cNvSpPr/>
          <p:nvPr/>
        </p:nvSpPr>
        <p:spPr>
          <a:xfrm>
            <a:off x="9045933" y="6277071"/>
            <a:ext cx="24068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Visible pour l’utilisateur</a:t>
            </a:r>
            <a:endParaRPr lang="fr-FR" dirty="0"/>
          </a:p>
        </p:txBody>
      </p:sp>
      <p:sp>
        <p:nvSpPr>
          <p:cNvPr id="40" name="ZoneTexte 39"/>
          <p:cNvSpPr txBox="1"/>
          <p:nvPr/>
        </p:nvSpPr>
        <p:spPr>
          <a:xfrm>
            <a:off x="5478342" y="3105108"/>
            <a:ext cx="611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smtClean="0"/>
              <a:t>udp</a:t>
            </a:r>
            <a:endParaRPr lang="fr-FR" sz="24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325049" y="2896145"/>
            <a:ext cx="116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/>
              <a:t>native messaging</a:t>
            </a:r>
            <a:endParaRPr lang="fr-FR" sz="1600" dirty="0"/>
          </a:p>
        </p:txBody>
      </p:sp>
      <p:sp>
        <p:nvSpPr>
          <p:cNvPr id="42" name="ZoneTexte 41"/>
          <p:cNvSpPr txBox="1"/>
          <p:nvPr/>
        </p:nvSpPr>
        <p:spPr>
          <a:xfrm>
            <a:off x="1483902" y="4052904"/>
            <a:ext cx="1160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 smtClean="0"/>
              <a:t>javascript</a:t>
            </a:r>
            <a:endParaRPr lang="fr-FR" sz="1600" dirty="0"/>
          </a:p>
        </p:txBody>
      </p:sp>
      <p:cxnSp>
        <p:nvCxnSpPr>
          <p:cNvPr id="43" name="Connecteur droit avec flèche 42"/>
          <p:cNvCxnSpPr>
            <a:stCxn id="29" idx="3"/>
          </p:cNvCxnSpPr>
          <p:nvPr/>
        </p:nvCxnSpPr>
        <p:spPr>
          <a:xfrm>
            <a:off x="2232376" y="3478119"/>
            <a:ext cx="1460251" cy="280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5024816" y="3484913"/>
            <a:ext cx="1460251" cy="2801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>
            <a:off x="7679607" y="3484913"/>
            <a:ext cx="2325005" cy="0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37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Bilan avancement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4147127" y="3398982"/>
            <a:ext cx="152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Si pas fini</a:t>
            </a:r>
          </a:p>
          <a:p>
            <a:r>
              <a:rPr lang="fr-FR" dirty="0" smtClean="0"/>
              <a:t>+ perspectives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116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BD9C2"/>
            </a:gs>
            <a:gs pos="59000">
              <a:srgbClr val="6DB0DD"/>
            </a:gs>
            <a:gs pos="94000">
              <a:srgbClr val="9657D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500695" y="2230437"/>
            <a:ext cx="111668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0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Reconnaissance faciale</a:t>
            </a:r>
            <a:endParaRPr lang="fr-FR" sz="8000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935" y="0"/>
            <a:ext cx="2060361" cy="2060361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61234" y="4654712"/>
            <a:ext cx="11445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u="sng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Objectif</a:t>
            </a:r>
            <a:r>
              <a:rPr lang="fr-FR" sz="3600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 : rendre la connexion aux sites fiable et sécurisé</a:t>
            </a:r>
            <a:endParaRPr lang="fr-FR" sz="36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95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-84841"/>
            <a:ext cx="10515600" cy="1325563"/>
          </a:xfrm>
        </p:spPr>
        <p:txBody>
          <a:bodyPr/>
          <a:lstStyle/>
          <a:p>
            <a:pPr algn="ctr"/>
            <a:r>
              <a:rPr lang="fr-FR" dirty="0" smtClean="0"/>
              <a:t>PLAN PARTIE IA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065230"/>
            <a:ext cx="10515600" cy="5599522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1- Contexte de cette partie dans le projet </a:t>
            </a:r>
          </a:p>
          <a:p>
            <a:pPr marL="0" indent="0">
              <a:buNone/>
            </a:pPr>
            <a:r>
              <a:rPr lang="fr-FR" dirty="0" smtClean="0"/>
              <a:t>2- Contexte historique</a:t>
            </a:r>
          </a:p>
          <a:p>
            <a:pPr marL="0" indent="0">
              <a:buNone/>
            </a:pPr>
            <a:r>
              <a:rPr lang="fr-FR" dirty="0" smtClean="0"/>
              <a:t>3- Construction de la base de données d’images</a:t>
            </a:r>
          </a:p>
          <a:p>
            <a:pPr marL="0" indent="0">
              <a:buNone/>
            </a:pPr>
            <a:r>
              <a:rPr lang="fr-FR" dirty="0" smtClean="0"/>
              <a:t>4- Présentation des méthodes expérimentées :</a:t>
            </a:r>
          </a:p>
          <a:p>
            <a:pPr marL="0" indent="0">
              <a:buNone/>
            </a:pPr>
            <a:r>
              <a:rPr lang="fr-FR" dirty="0"/>
              <a:t>	</a:t>
            </a:r>
            <a:r>
              <a:rPr lang="fr-FR" dirty="0" smtClean="0"/>
              <a:t>- Régression logistique</a:t>
            </a:r>
          </a:p>
          <a:p>
            <a:pPr marL="0" indent="0">
              <a:buNone/>
            </a:pPr>
            <a:r>
              <a:rPr lang="fr-FR" dirty="0"/>
              <a:t>	</a:t>
            </a:r>
            <a:r>
              <a:rPr lang="fr-FR" dirty="0" smtClean="0"/>
              <a:t>- Perceptron multicouches</a:t>
            </a:r>
          </a:p>
          <a:p>
            <a:pPr marL="0" indent="0">
              <a:buNone/>
            </a:pPr>
            <a:r>
              <a:rPr lang="fr-FR" dirty="0"/>
              <a:t>	</a:t>
            </a:r>
            <a:r>
              <a:rPr lang="fr-FR" dirty="0" smtClean="0"/>
              <a:t>- CNN</a:t>
            </a:r>
          </a:p>
          <a:p>
            <a:pPr marL="0" indent="0">
              <a:buNone/>
            </a:pPr>
            <a:r>
              <a:rPr lang="fr-FR" dirty="0" smtClean="0"/>
              <a:t>5- Résultats =&gt; problèmes =&gt; hypothèses </a:t>
            </a:r>
          </a:p>
          <a:p>
            <a:pPr marL="0" indent="0">
              <a:buNone/>
            </a:pPr>
            <a:r>
              <a:rPr lang="fr-FR" dirty="0" smtClean="0"/>
              <a:t>6- Solution de backup</a:t>
            </a:r>
          </a:p>
          <a:p>
            <a:pPr marL="0" indent="0">
              <a:buNone/>
            </a:pPr>
            <a:r>
              <a:rPr lang="fr-FR" dirty="0" smtClean="0"/>
              <a:t>7- Résultats</a:t>
            </a:r>
          </a:p>
          <a:p>
            <a:pPr marL="0" indent="0">
              <a:buNone/>
            </a:pPr>
            <a:r>
              <a:rPr lang="fr-FR" dirty="0" smtClean="0"/>
              <a:t>8- Conclusion de la partie</a:t>
            </a:r>
          </a:p>
        </p:txBody>
      </p:sp>
    </p:spTree>
    <p:extLst>
      <p:ext uri="{BB962C8B-B14F-4D97-AF65-F5344CB8AC3E}">
        <p14:creationId xmlns:p14="http://schemas.microsoft.com/office/powerpoint/2010/main" val="614813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Intégration de la reconnaissance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84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Reconnaissance 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63" y="3162399"/>
            <a:ext cx="3478805" cy="1826373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0" y="5909718"/>
            <a:ext cx="12198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</a:t>
            </a:r>
            <a:r>
              <a:rPr lang="en-US" dirty="0"/>
              <a:t>. Goldstein, L. D. Harmon, and A. B. </a:t>
            </a:r>
            <a:r>
              <a:rPr lang="en-US" dirty="0" err="1"/>
              <a:t>Lesk</a:t>
            </a:r>
            <a:r>
              <a:rPr lang="en-US" dirty="0"/>
              <a:t>, “</a:t>
            </a:r>
            <a:r>
              <a:rPr lang="en-US" dirty="0" smtClean="0"/>
              <a:t>Identification of </a:t>
            </a:r>
            <a:r>
              <a:rPr lang="en-US" dirty="0"/>
              <a:t>human </a:t>
            </a:r>
            <a:r>
              <a:rPr lang="en-US" dirty="0" smtClean="0"/>
              <a:t>faces” 1971</a:t>
            </a:r>
            <a:r>
              <a:rPr lang="en-US" dirty="0"/>
              <a:t>.</a:t>
            </a:r>
            <a:endParaRPr lang="en-US" dirty="0" smtClean="0"/>
          </a:p>
          <a:p>
            <a:r>
              <a:rPr lang="fr-FR" dirty="0"/>
              <a:t>Y. </a:t>
            </a:r>
            <a:r>
              <a:rPr lang="fr-FR" dirty="0" err="1"/>
              <a:t>Taigman</a:t>
            </a:r>
            <a:r>
              <a:rPr lang="fr-FR" dirty="0"/>
              <a:t>, M. Yang, M. </a:t>
            </a:r>
            <a:r>
              <a:rPr lang="fr-FR" dirty="0" err="1"/>
              <a:t>Ranzato</a:t>
            </a:r>
            <a:r>
              <a:rPr lang="fr-FR" dirty="0"/>
              <a:t> and L. Wolf </a:t>
            </a:r>
            <a:r>
              <a:rPr lang="en-US" dirty="0"/>
              <a:t>“ </a:t>
            </a:r>
            <a:r>
              <a:rPr lang="en-US" dirty="0" err="1"/>
              <a:t>DeepFace</a:t>
            </a:r>
            <a:r>
              <a:rPr lang="en-US" dirty="0"/>
              <a:t>: Closing the Gap to Human-Level Performance in Face Verification </a:t>
            </a:r>
            <a:r>
              <a:rPr lang="en-US" dirty="0" smtClean="0"/>
              <a:t>” 2014</a:t>
            </a:r>
          </a:p>
          <a:p>
            <a:r>
              <a:rPr lang="it-IT" dirty="0" smtClean="0"/>
              <a:t>R. Brunelli and T. Poggio, </a:t>
            </a:r>
            <a:r>
              <a:rPr lang="en-US" dirty="0" smtClean="0"/>
              <a:t>“</a:t>
            </a:r>
            <a:r>
              <a:rPr lang="fr-FR" dirty="0"/>
              <a:t>Face Recognition: </a:t>
            </a:r>
            <a:r>
              <a:rPr lang="fr-FR" dirty="0" err="1"/>
              <a:t>Features</a:t>
            </a:r>
            <a:r>
              <a:rPr lang="fr-FR" dirty="0"/>
              <a:t> versus </a:t>
            </a:r>
            <a:r>
              <a:rPr lang="fr-FR" dirty="0" err="1"/>
              <a:t>Templates</a:t>
            </a:r>
            <a:r>
              <a:rPr lang="en-US" dirty="0" smtClean="0"/>
              <a:t>” 1993.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68282" y="2076732"/>
            <a:ext cx="26883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/>
              <a:t>Landmark détection</a:t>
            </a:r>
          </a:p>
          <a:p>
            <a:pPr algn="ctr"/>
            <a:r>
              <a:rPr lang="fr-FR" sz="2400" dirty="0" smtClean="0"/>
              <a:t>1971</a:t>
            </a:r>
            <a:endParaRPr lang="fr-FR" sz="2400" dirty="0"/>
          </a:p>
        </p:txBody>
      </p:sp>
      <p:sp>
        <p:nvSpPr>
          <p:cNvPr id="14" name="ZoneTexte 13"/>
          <p:cNvSpPr txBox="1"/>
          <p:nvPr/>
        </p:nvSpPr>
        <p:spPr>
          <a:xfrm>
            <a:off x="4606549" y="2076732"/>
            <a:ext cx="24044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err="1" smtClean="0"/>
              <a:t>Feature</a:t>
            </a:r>
            <a:r>
              <a:rPr lang="fr-FR" sz="2400" dirty="0" smtClean="0"/>
              <a:t> détection</a:t>
            </a:r>
          </a:p>
          <a:p>
            <a:pPr algn="ctr"/>
            <a:r>
              <a:rPr lang="fr-FR" sz="2400" dirty="0" smtClean="0"/>
              <a:t>1993</a:t>
            </a:r>
            <a:endParaRPr lang="fr-FR" sz="2400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260" y="3623545"/>
            <a:ext cx="4138366" cy="865737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8928740" y="2076732"/>
            <a:ext cx="18614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err="1" smtClean="0"/>
              <a:t>Deeplearning</a:t>
            </a:r>
            <a:endParaRPr lang="fr-FR" sz="2400" dirty="0" smtClean="0"/>
          </a:p>
          <a:p>
            <a:pPr algn="ctr"/>
            <a:r>
              <a:rPr lang="fr-FR" sz="2400" dirty="0" smtClean="0"/>
              <a:t>2014</a:t>
            </a:r>
            <a:endParaRPr lang="fr-FR" sz="24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229" y="3162399"/>
            <a:ext cx="3255080" cy="210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3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Intégration de la collecte de données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86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Protocole de collecte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3079145" y="1725096"/>
            <a:ext cx="1545995" cy="104637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accent1">
                    <a:lumMod val="50000"/>
                  </a:schemeClr>
                </a:solidFill>
              </a:rPr>
              <a:t>Augmenteur</a:t>
            </a:r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de données</a:t>
            </a: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  <a:r>
              <a:rPr lang="fr-FR" dirty="0" err="1" smtClean="0">
                <a:solidFill>
                  <a:schemeClr val="accent1">
                    <a:lumMod val="50000"/>
                  </a:schemeClr>
                </a:solidFill>
              </a:rPr>
              <a:t>py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2" name="Connecteur en angle 11"/>
          <p:cNvCxnSpPr>
            <a:endCxn id="10" idx="1"/>
          </p:cNvCxnSpPr>
          <p:nvPr/>
        </p:nvCxnSpPr>
        <p:spPr>
          <a:xfrm rot="5400000" flipH="1" flipV="1">
            <a:off x="2366937" y="2607701"/>
            <a:ext cx="1071626" cy="35279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0" idx="3"/>
          </p:cNvCxnSpPr>
          <p:nvPr/>
        </p:nvCxnSpPr>
        <p:spPr>
          <a:xfrm>
            <a:off x="4625140" y="2248283"/>
            <a:ext cx="6102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7274442" y="2276127"/>
            <a:ext cx="1543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z</a:t>
            </a:r>
            <a:r>
              <a:rPr lang="fr-FR" dirty="0" err="1" smtClean="0"/>
              <a:t>ero</a:t>
            </a:r>
            <a:r>
              <a:rPr lang="fr-FR" dirty="0" smtClean="0"/>
              <a:t> </a:t>
            </a:r>
            <a:r>
              <a:rPr lang="fr-FR" dirty="0" err="1" smtClean="0"/>
              <a:t>mean</a:t>
            </a:r>
            <a:endParaRPr lang="fr-FR" dirty="0" smtClean="0"/>
          </a:p>
          <a:p>
            <a:pPr algn="ctr"/>
            <a:r>
              <a:rPr lang="fr-FR" dirty="0" err="1" smtClean="0"/>
              <a:t>Equal</a:t>
            </a:r>
            <a:r>
              <a:rPr lang="fr-FR" dirty="0" smtClean="0"/>
              <a:t> variance</a:t>
            </a:r>
            <a:endParaRPr lang="fr-FR" dirty="0"/>
          </a:p>
        </p:txBody>
      </p:sp>
      <p:pic>
        <p:nvPicPr>
          <p:cNvPr id="39" name="Image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301" y="4072153"/>
            <a:ext cx="1328681" cy="1328681"/>
          </a:xfrm>
          <a:prstGeom prst="rect">
            <a:avLst/>
          </a:prstGeom>
        </p:spPr>
      </p:pic>
      <p:sp>
        <p:nvSpPr>
          <p:cNvPr id="40" name="ZoneTexte 39"/>
          <p:cNvSpPr txBox="1"/>
          <p:nvPr/>
        </p:nvSpPr>
        <p:spPr>
          <a:xfrm>
            <a:off x="9865945" y="592735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.</a:t>
            </a:r>
            <a:r>
              <a:rPr lang="fr-FR" dirty="0" err="1" smtClean="0"/>
              <a:t>pickle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9296560" y="5550834"/>
            <a:ext cx="1964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Image </a:t>
            </a:r>
            <a:r>
              <a:rPr lang="fr-FR" dirty="0" err="1" smtClean="0"/>
              <a:t>array</a:t>
            </a:r>
            <a:r>
              <a:rPr lang="fr-FR" dirty="0" smtClean="0"/>
              <a:t> + label</a:t>
            </a:r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7052545" y="2201688"/>
            <a:ext cx="1980848" cy="141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51" idx="2"/>
            <a:endCxn id="39" idx="0"/>
          </p:cNvCxnSpPr>
          <p:nvPr/>
        </p:nvCxnSpPr>
        <p:spPr>
          <a:xfrm flipH="1">
            <a:off x="10259642" y="3036462"/>
            <a:ext cx="1" cy="10356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694520" y="4730657"/>
            <a:ext cx="2425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err="1" smtClean="0">
                <a:solidFill>
                  <a:srgbClr val="123A61"/>
                </a:solidFill>
              </a:rPr>
              <a:t>Haar</a:t>
            </a:r>
            <a:r>
              <a:rPr lang="fr-FR" sz="2800" u="sng" dirty="0" smtClean="0">
                <a:solidFill>
                  <a:srgbClr val="123A61"/>
                </a:solidFill>
              </a:rPr>
              <a:t> cascade</a:t>
            </a:r>
            <a:endParaRPr lang="fr-FR" sz="2800" u="sng" dirty="0"/>
          </a:p>
        </p:txBody>
      </p:sp>
      <p:pic>
        <p:nvPicPr>
          <p:cNvPr id="2" name="face_dete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3787" y="3319909"/>
            <a:ext cx="4471232" cy="335342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019" y="1483962"/>
            <a:ext cx="952500" cy="9525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019" y="1633962"/>
            <a:ext cx="952500" cy="9525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019" y="1783962"/>
            <a:ext cx="952500" cy="9525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019" y="1933962"/>
            <a:ext cx="952500" cy="9525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019" y="2083962"/>
            <a:ext cx="952500" cy="952500"/>
          </a:xfrm>
          <a:prstGeom prst="rect">
            <a:avLst/>
          </a:prstGeom>
        </p:spPr>
      </p:pic>
      <p:pic>
        <p:nvPicPr>
          <p:cNvPr id="45" name="Imag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393" y="1483962"/>
            <a:ext cx="952500" cy="952500"/>
          </a:xfrm>
          <a:prstGeom prst="rect">
            <a:avLst/>
          </a:prstGeom>
        </p:spPr>
      </p:pic>
      <p:pic>
        <p:nvPicPr>
          <p:cNvPr id="47" name="Image 4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393" y="1633962"/>
            <a:ext cx="952500" cy="952500"/>
          </a:xfrm>
          <a:prstGeom prst="rect">
            <a:avLst/>
          </a:prstGeom>
        </p:spPr>
      </p:pic>
      <p:pic>
        <p:nvPicPr>
          <p:cNvPr id="48" name="Image 4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93" y="1783962"/>
            <a:ext cx="952500" cy="952500"/>
          </a:xfrm>
          <a:prstGeom prst="rect">
            <a:avLst/>
          </a:prstGeom>
        </p:spPr>
      </p:pic>
      <p:pic>
        <p:nvPicPr>
          <p:cNvPr id="49" name="Image 4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393" y="1933962"/>
            <a:ext cx="952500" cy="952500"/>
          </a:xfrm>
          <a:prstGeom prst="rect">
            <a:avLst/>
          </a:prstGeom>
        </p:spPr>
      </p:pic>
      <p:pic>
        <p:nvPicPr>
          <p:cNvPr id="51" name="Image 5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393" y="2083962"/>
            <a:ext cx="952500" cy="952500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626" y="1830176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1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Animation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2519082" y="3254188"/>
            <a:ext cx="2857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Présentation </a:t>
            </a:r>
            <a:r>
              <a:rPr lang="fr-FR" dirty="0" smtClean="0"/>
              <a:t>problématique</a:t>
            </a:r>
          </a:p>
          <a:p>
            <a:r>
              <a:rPr lang="fr-FR" dirty="0" smtClean="0"/>
              <a:t>Animation simple coté client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416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Augmentation d’image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2" y="5149334"/>
            <a:ext cx="7924800" cy="1524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2" y="3438289"/>
            <a:ext cx="7924800" cy="15240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2" y="1727244"/>
            <a:ext cx="79248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0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Protocole de collecte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3079145" y="1725096"/>
            <a:ext cx="1545995" cy="104637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accent1">
                    <a:lumMod val="50000"/>
                  </a:schemeClr>
                </a:solidFill>
              </a:rPr>
              <a:t>Augmenteur</a:t>
            </a:r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de données</a:t>
            </a: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  <a:r>
              <a:rPr lang="fr-FR" dirty="0" err="1" smtClean="0">
                <a:solidFill>
                  <a:schemeClr val="accent1">
                    <a:lumMod val="50000"/>
                  </a:schemeClr>
                </a:solidFill>
              </a:rPr>
              <a:t>py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2" name="Connecteur en angle 11"/>
          <p:cNvCxnSpPr>
            <a:endCxn id="10" idx="1"/>
          </p:cNvCxnSpPr>
          <p:nvPr/>
        </p:nvCxnSpPr>
        <p:spPr>
          <a:xfrm rot="5400000" flipH="1" flipV="1">
            <a:off x="2366937" y="2607701"/>
            <a:ext cx="1071626" cy="35279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0" idx="3"/>
          </p:cNvCxnSpPr>
          <p:nvPr/>
        </p:nvCxnSpPr>
        <p:spPr>
          <a:xfrm>
            <a:off x="4625140" y="2248283"/>
            <a:ext cx="6102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7274442" y="2276127"/>
            <a:ext cx="1543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z</a:t>
            </a:r>
            <a:r>
              <a:rPr lang="fr-FR" dirty="0" err="1" smtClean="0"/>
              <a:t>ero</a:t>
            </a:r>
            <a:r>
              <a:rPr lang="fr-FR" dirty="0" smtClean="0"/>
              <a:t> </a:t>
            </a:r>
            <a:r>
              <a:rPr lang="fr-FR" dirty="0" err="1" smtClean="0"/>
              <a:t>mean</a:t>
            </a:r>
            <a:endParaRPr lang="fr-FR" dirty="0" smtClean="0"/>
          </a:p>
          <a:p>
            <a:pPr algn="ctr"/>
            <a:r>
              <a:rPr lang="fr-FR" dirty="0" err="1" smtClean="0"/>
              <a:t>Equal</a:t>
            </a:r>
            <a:r>
              <a:rPr lang="fr-FR" dirty="0" smtClean="0"/>
              <a:t> variance</a:t>
            </a:r>
            <a:endParaRPr lang="fr-FR" dirty="0"/>
          </a:p>
        </p:txBody>
      </p:sp>
      <p:pic>
        <p:nvPicPr>
          <p:cNvPr id="39" name="Image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301" y="4072153"/>
            <a:ext cx="1328681" cy="1328681"/>
          </a:xfrm>
          <a:prstGeom prst="rect">
            <a:avLst/>
          </a:prstGeom>
        </p:spPr>
      </p:pic>
      <p:sp>
        <p:nvSpPr>
          <p:cNvPr id="40" name="ZoneTexte 39"/>
          <p:cNvSpPr txBox="1"/>
          <p:nvPr/>
        </p:nvSpPr>
        <p:spPr>
          <a:xfrm>
            <a:off x="9865945" y="592735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.</a:t>
            </a:r>
            <a:r>
              <a:rPr lang="fr-FR" dirty="0" err="1" smtClean="0"/>
              <a:t>pickle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9296560" y="5550834"/>
            <a:ext cx="1964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Image </a:t>
            </a:r>
            <a:r>
              <a:rPr lang="fr-FR" dirty="0" err="1" smtClean="0"/>
              <a:t>array</a:t>
            </a:r>
            <a:r>
              <a:rPr lang="fr-FR" dirty="0" smtClean="0"/>
              <a:t> + label</a:t>
            </a:r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7052545" y="2201688"/>
            <a:ext cx="1980848" cy="141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51" idx="2"/>
            <a:endCxn id="39" idx="0"/>
          </p:cNvCxnSpPr>
          <p:nvPr/>
        </p:nvCxnSpPr>
        <p:spPr>
          <a:xfrm flipH="1">
            <a:off x="10259642" y="3036462"/>
            <a:ext cx="1" cy="10356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694520" y="4730657"/>
            <a:ext cx="2425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err="1" smtClean="0">
                <a:solidFill>
                  <a:srgbClr val="123A61"/>
                </a:solidFill>
              </a:rPr>
              <a:t>Haar</a:t>
            </a:r>
            <a:r>
              <a:rPr lang="fr-FR" sz="2800" u="sng" dirty="0" smtClean="0">
                <a:solidFill>
                  <a:srgbClr val="123A61"/>
                </a:solidFill>
              </a:rPr>
              <a:t> cascade</a:t>
            </a:r>
            <a:endParaRPr lang="fr-FR" sz="2800" u="sng" dirty="0"/>
          </a:p>
        </p:txBody>
      </p:sp>
      <p:pic>
        <p:nvPicPr>
          <p:cNvPr id="2" name="face_dete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3787" y="3319909"/>
            <a:ext cx="4471232" cy="335342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019" y="1483962"/>
            <a:ext cx="952500" cy="9525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019" y="1633962"/>
            <a:ext cx="952500" cy="9525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019" y="1783962"/>
            <a:ext cx="952500" cy="9525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019" y="1933962"/>
            <a:ext cx="952500" cy="9525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019" y="2083962"/>
            <a:ext cx="952500" cy="952500"/>
          </a:xfrm>
          <a:prstGeom prst="rect">
            <a:avLst/>
          </a:prstGeom>
        </p:spPr>
      </p:pic>
      <p:pic>
        <p:nvPicPr>
          <p:cNvPr id="45" name="Imag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393" y="1483962"/>
            <a:ext cx="952500" cy="952500"/>
          </a:xfrm>
          <a:prstGeom prst="rect">
            <a:avLst/>
          </a:prstGeom>
        </p:spPr>
      </p:pic>
      <p:pic>
        <p:nvPicPr>
          <p:cNvPr id="47" name="Image 4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393" y="1633962"/>
            <a:ext cx="952500" cy="952500"/>
          </a:xfrm>
          <a:prstGeom prst="rect">
            <a:avLst/>
          </a:prstGeom>
        </p:spPr>
      </p:pic>
      <p:pic>
        <p:nvPicPr>
          <p:cNvPr id="48" name="Image 4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93" y="1783962"/>
            <a:ext cx="952500" cy="952500"/>
          </a:xfrm>
          <a:prstGeom prst="rect">
            <a:avLst/>
          </a:prstGeom>
        </p:spPr>
      </p:pic>
      <p:pic>
        <p:nvPicPr>
          <p:cNvPr id="49" name="Image 4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393" y="1933962"/>
            <a:ext cx="952500" cy="952500"/>
          </a:xfrm>
          <a:prstGeom prst="rect">
            <a:avLst/>
          </a:prstGeom>
        </p:spPr>
      </p:pic>
      <p:pic>
        <p:nvPicPr>
          <p:cNvPr id="51" name="Image 5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393" y="2083962"/>
            <a:ext cx="952500" cy="952500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626" y="1830176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4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Détails base de données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28575" y="2581258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189187" y="2581258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3049799" y="2581257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3910411" y="2581258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4771023" y="2581258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5631635" y="2581257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6492247" y="2581257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7352859" y="2581257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8213471" y="2581256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9074083" y="2581256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9934695" y="2581256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10795307" y="2581255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1328575" y="3422784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2189187" y="3422784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3049799" y="3422784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3910411" y="3422784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4771023" y="3422783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/>
          <p:cNvSpPr/>
          <p:nvPr/>
        </p:nvSpPr>
        <p:spPr>
          <a:xfrm>
            <a:off x="5631635" y="3422782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>
          <a:xfrm>
            <a:off x="4886142" y="1715055"/>
            <a:ext cx="2425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18 classes</a:t>
            </a:r>
            <a:endParaRPr lang="fr-FR" sz="2800" u="sng" dirty="0"/>
          </a:p>
        </p:txBody>
      </p:sp>
      <p:sp>
        <p:nvSpPr>
          <p:cNvPr id="27" name="ZoneTexte 26"/>
          <p:cNvSpPr txBox="1"/>
          <p:nvPr/>
        </p:nvSpPr>
        <p:spPr>
          <a:xfrm>
            <a:off x="225173" y="2759659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Homme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249313" y="3601186"/>
            <a:ext cx="886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Femme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5780930" y="5227649"/>
            <a:ext cx="14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19462 images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3205377" y="5227649"/>
            <a:ext cx="14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21421 images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8911677" y="5221388"/>
            <a:ext cx="15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253006 images</a:t>
            </a:r>
          </a:p>
          <a:p>
            <a:r>
              <a:rPr lang="fr-FR" dirty="0" smtClean="0"/>
              <a:t>2.5 Go fichier</a:t>
            </a:r>
          </a:p>
          <a:p>
            <a:r>
              <a:rPr lang="fr-FR" dirty="0" smtClean="0"/>
              <a:t>6.2 Go .</a:t>
            </a:r>
            <a:r>
              <a:rPr lang="fr-FR" dirty="0" err="1" smtClean="0"/>
              <a:t>pickle</a:t>
            </a:r>
            <a:endParaRPr lang="fr-FR" dirty="0" smtClean="0"/>
          </a:p>
        </p:txBody>
      </p:sp>
      <p:sp>
        <p:nvSpPr>
          <p:cNvPr id="3" name="ZoneTexte 2"/>
          <p:cNvSpPr txBox="1"/>
          <p:nvPr/>
        </p:nvSpPr>
        <p:spPr>
          <a:xfrm>
            <a:off x="4093801" y="5884509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~9%</a:t>
            </a:r>
            <a:endParaRPr lang="fr-FR" dirty="0"/>
          </a:p>
        </p:txBody>
      </p:sp>
      <p:cxnSp>
        <p:nvCxnSpPr>
          <p:cNvPr id="33" name="Connecteur droit avec flèche 32"/>
          <p:cNvCxnSpPr>
            <a:stCxn id="30" idx="3"/>
            <a:endCxn id="29" idx="1"/>
          </p:cNvCxnSpPr>
          <p:nvPr/>
        </p:nvCxnSpPr>
        <p:spPr>
          <a:xfrm>
            <a:off x="4688155" y="5412315"/>
            <a:ext cx="10927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>
            <a:stCxn id="29" idx="3"/>
          </p:cNvCxnSpPr>
          <p:nvPr/>
        </p:nvCxnSpPr>
        <p:spPr>
          <a:xfrm>
            <a:off x="7263708" y="5412315"/>
            <a:ext cx="1647969" cy="126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Imag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963" y="6188578"/>
            <a:ext cx="426384" cy="426384"/>
          </a:xfrm>
          <a:prstGeom prst="rect">
            <a:avLst/>
          </a:prstGeom>
        </p:spPr>
      </p:pic>
      <p:cxnSp>
        <p:nvCxnSpPr>
          <p:cNvPr id="38" name="Connecteur droit avec flèche 37"/>
          <p:cNvCxnSpPr>
            <a:stCxn id="30" idx="3"/>
            <a:endCxn id="37" idx="0"/>
          </p:cNvCxnSpPr>
          <p:nvPr/>
        </p:nvCxnSpPr>
        <p:spPr>
          <a:xfrm>
            <a:off x="4688155" y="5412315"/>
            <a:ext cx="0" cy="7762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7097823" y="3601186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Déchets </a:t>
            </a:r>
          </a:p>
        </p:txBody>
      </p:sp>
      <p:sp>
        <p:nvSpPr>
          <p:cNvPr id="43" name="Rectangle 42"/>
          <p:cNvSpPr/>
          <p:nvPr/>
        </p:nvSpPr>
        <p:spPr>
          <a:xfrm>
            <a:off x="8213471" y="3422782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/>
          <p:cNvSpPr/>
          <p:nvPr/>
        </p:nvSpPr>
        <p:spPr>
          <a:xfrm>
            <a:off x="9074083" y="3422782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/>
          <p:cNvSpPr/>
          <p:nvPr/>
        </p:nvSpPr>
        <p:spPr>
          <a:xfrm>
            <a:off x="9934695" y="3422782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>
          <a:xfrm>
            <a:off x="10795307" y="3422782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ZoneTexte 52"/>
          <p:cNvSpPr txBox="1"/>
          <p:nvPr/>
        </p:nvSpPr>
        <p:spPr>
          <a:xfrm>
            <a:off x="1328575" y="5227649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Flux vidéo</a:t>
            </a:r>
          </a:p>
        </p:txBody>
      </p:sp>
      <p:cxnSp>
        <p:nvCxnSpPr>
          <p:cNvPr id="54" name="Connecteur droit avec flèche 53"/>
          <p:cNvCxnSpPr>
            <a:stCxn id="53" idx="3"/>
            <a:endCxn id="30" idx="1"/>
          </p:cNvCxnSpPr>
          <p:nvPr/>
        </p:nvCxnSpPr>
        <p:spPr>
          <a:xfrm>
            <a:off x="2462219" y="5412315"/>
            <a:ext cx="7431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ZoneTexte 61"/>
          <p:cNvSpPr txBox="1"/>
          <p:nvPr/>
        </p:nvSpPr>
        <p:spPr>
          <a:xfrm>
            <a:off x="4688154" y="5408210"/>
            <a:ext cx="415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Tri</a:t>
            </a:r>
          </a:p>
        </p:txBody>
      </p:sp>
      <p:sp>
        <p:nvSpPr>
          <p:cNvPr id="63" name="ZoneTexte 62"/>
          <p:cNvSpPr txBox="1"/>
          <p:nvPr/>
        </p:nvSpPr>
        <p:spPr>
          <a:xfrm>
            <a:off x="7336846" y="5036722"/>
            <a:ext cx="1501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augmentation</a:t>
            </a:r>
          </a:p>
        </p:txBody>
      </p:sp>
    </p:spTree>
    <p:extLst>
      <p:ext uri="{BB962C8B-B14F-4D97-AF65-F5344CB8AC3E}">
        <p14:creationId xmlns:p14="http://schemas.microsoft.com/office/powerpoint/2010/main" val="82052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Intégration de la collecte de données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16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1 : régression logistique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29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2 : Perceptron multicouches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Ellipse 7"/>
          <p:cNvSpPr/>
          <p:nvPr/>
        </p:nvSpPr>
        <p:spPr>
          <a:xfrm>
            <a:off x="4044081" y="493135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1291006" y="4677624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1291007" y="5229186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1291007" y="578074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1294197" y="6332310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2208698" y="4677623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2208698" y="5229186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2208698" y="578074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3126390" y="4677622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3126390" y="5229185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3126390" y="5780745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1291005" y="4126062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4010601" y="5482921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20"/>
          <p:cNvCxnSpPr>
            <a:stCxn id="13" idx="2"/>
            <a:endCxn id="19" idx="6"/>
          </p:cNvCxnSpPr>
          <p:nvPr/>
        </p:nvCxnSpPr>
        <p:spPr>
          <a:xfrm flipH="1" flipV="1">
            <a:off x="1754792" y="4343478"/>
            <a:ext cx="453906" cy="55156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>
            <a:stCxn id="14" idx="2"/>
            <a:endCxn id="19" idx="6"/>
          </p:cNvCxnSpPr>
          <p:nvPr/>
        </p:nvCxnSpPr>
        <p:spPr>
          <a:xfrm flipH="1" flipV="1">
            <a:off x="1754792" y="4343478"/>
            <a:ext cx="453906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>
            <a:stCxn id="15" idx="2"/>
            <a:endCxn id="19" idx="6"/>
          </p:cNvCxnSpPr>
          <p:nvPr/>
        </p:nvCxnSpPr>
        <p:spPr>
          <a:xfrm flipH="1" flipV="1">
            <a:off x="1754792" y="4343478"/>
            <a:ext cx="453906" cy="165468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>
            <a:stCxn id="13" idx="2"/>
            <a:endCxn id="9" idx="6"/>
          </p:cNvCxnSpPr>
          <p:nvPr/>
        </p:nvCxnSpPr>
        <p:spPr>
          <a:xfrm flipH="1">
            <a:off x="1754793" y="4895039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>
            <a:stCxn id="14" idx="2"/>
            <a:endCxn id="9" idx="6"/>
          </p:cNvCxnSpPr>
          <p:nvPr/>
        </p:nvCxnSpPr>
        <p:spPr>
          <a:xfrm flipH="1" flipV="1">
            <a:off x="1754793" y="4895040"/>
            <a:ext cx="453905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stCxn id="15" idx="2"/>
            <a:endCxn id="9" idx="6"/>
          </p:cNvCxnSpPr>
          <p:nvPr/>
        </p:nvCxnSpPr>
        <p:spPr>
          <a:xfrm flipH="1" flipV="1">
            <a:off x="1754793" y="4895040"/>
            <a:ext cx="453905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>
            <a:stCxn id="13" idx="2"/>
            <a:endCxn id="10" idx="6"/>
          </p:cNvCxnSpPr>
          <p:nvPr/>
        </p:nvCxnSpPr>
        <p:spPr>
          <a:xfrm flipH="1">
            <a:off x="1754794" y="4895039"/>
            <a:ext cx="453904" cy="55156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>
            <a:stCxn id="14" idx="2"/>
            <a:endCxn id="10" idx="6"/>
          </p:cNvCxnSpPr>
          <p:nvPr/>
        </p:nvCxnSpPr>
        <p:spPr>
          <a:xfrm flipH="1">
            <a:off x="1754794" y="5446602"/>
            <a:ext cx="453904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stCxn id="15" idx="2"/>
            <a:endCxn id="10" idx="6"/>
          </p:cNvCxnSpPr>
          <p:nvPr/>
        </p:nvCxnSpPr>
        <p:spPr>
          <a:xfrm flipH="1" flipV="1">
            <a:off x="1754794" y="5446602"/>
            <a:ext cx="45390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13" idx="2"/>
            <a:endCxn id="11" idx="6"/>
          </p:cNvCxnSpPr>
          <p:nvPr/>
        </p:nvCxnSpPr>
        <p:spPr>
          <a:xfrm flipH="1">
            <a:off x="1754794" y="4895039"/>
            <a:ext cx="453904" cy="1103125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>
            <a:stCxn id="14" idx="2"/>
            <a:endCxn id="11" idx="6"/>
          </p:cNvCxnSpPr>
          <p:nvPr/>
        </p:nvCxnSpPr>
        <p:spPr>
          <a:xfrm flipH="1">
            <a:off x="1754794" y="5446602"/>
            <a:ext cx="45390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15" idx="2"/>
            <a:endCxn id="11" idx="6"/>
          </p:cNvCxnSpPr>
          <p:nvPr/>
        </p:nvCxnSpPr>
        <p:spPr>
          <a:xfrm flipH="1">
            <a:off x="1754794" y="5998164"/>
            <a:ext cx="453904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>
            <a:stCxn id="13" idx="2"/>
            <a:endCxn id="12" idx="6"/>
          </p:cNvCxnSpPr>
          <p:nvPr/>
        </p:nvCxnSpPr>
        <p:spPr>
          <a:xfrm flipH="1">
            <a:off x="1757984" y="4895039"/>
            <a:ext cx="450714" cy="165468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4" idx="2"/>
            <a:endCxn id="12" idx="6"/>
          </p:cNvCxnSpPr>
          <p:nvPr/>
        </p:nvCxnSpPr>
        <p:spPr>
          <a:xfrm flipH="1">
            <a:off x="1757984" y="5446602"/>
            <a:ext cx="450714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>
            <a:stCxn id="15" idx="2"/>
            <a:endCxn id="12" idx="6"/>
          </p:cNvCxnSpPr>
          <p:nvPr/>
        </p:nvCxnSpPr>
        <p:spPr>
          <a:xfrm flipH="1">
            <a:off x="1757984" y="5998164"/>
            <a:ext cx="45071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>
            <a:stCxn id="16" idx="2"/>
            <a:endCxn id="13" idx="6"/>
          </p:cNvCxnSpPr>
          <p:nvPr/>
        </p:nvCxnSpPr>
        <p:spPr>
          <a:xfrm flipH="1">
            <a:off x="2672485" y="4895038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7" idx="2"/>
            <a:endCxn id="13" idx="6"/>
          </p:cNvCxnSpPr>
          <p:nvPr/>
        </p:nvCxnSpPr>
        <p:spPr>
          <a:xfrm flipH="1" flipV="1">
            <a:off x="2672485" y="4895039"/>
            <a:ext cx="453905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>
            <a:stCxn id="18" idx="2"/>
            <a:endCxn id="13" idx="6"/>
          </p:cNvCxnSpPr>
          <p:nvPr/>
        </p:nvCxnSpPr>
        <p:spPr>
          <a:xfrm flipH="1" flipV="1">
            <a:off x="2672485" y="4895039"/>
            <a:ext cx="453905" cy="110312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>
            <a:stCxn id="16" idx="2"/>
            <a:endCxn id="14" idx="6"/>
          </p:cNvCxnSpPr>
          <p:nvPr/>
        </p:nvCxnSpPr>
        <p:spPr>
          <a:xfrm flipH="1">
            <a:off x="2672485" y="4895038"/>
            <a:ext cx="453905" cy="55156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17" idx="2"/>
            <a:endCxn id="14" idx="6"/>
          </p:cNvCxnSpPr>
          <p:nvPr/>
        </p:nvCxnSpPr>
        <p:spPr>
          <a:xfrm flipH="1">
            <a:off x="2672485" y="5446601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>
            <a:stCxn id="18" idx="2"/>
            <a:endCxn id="14" idx="6"/>
          </p:cNvCxnSpPr>
          <p:nvPr/>
        </p:nvCxnSpPr>
        <p:spPr>
          <a:xfrm flipH="1" flipV="1">
            <a:off x="2672485" y="5446602"/>
            <a:ext cx="453905" cy="551559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>
            <a:stCxn id="16" idx="2"/>
            <a:endCxn id="15" idx="6"/>
          </p:cNvCxnSpPr>
          <p:nvPr/>
        </p:nvCxnSpPr>
        <p:spPr>
          <a:xfrm flipH="1">
            <a:off x="2672485" y="4895038"/>
            <a:ext cx="453905" cy="110312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18" idx="2"/>
            <a:endCxn id="15" idx="6"/>
          </p:cNvCxnSpPr>
          <p:nvPr/>
        </p:nvCxnSpPr>
        <p:spPr>
          <a:xfrm flipH="1">
            <a:off x="2672485" y="5998161"/>
            <a:ext cx="453905" cy="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>
            <a:stCxn id="8" idx="2"/>
            <a:endCxn id="16" idx="6"/>
          </p:cNvCxnSpPr>
          <p:nvPr/>
        </p:nvCxnSpPr>
        <p:spPr>
          <a:xfrm flipH="1" flipV="1">
            <a:off x="3590177" y="4895038"/>
            <a:ext cx="453904" cy="25373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20" idx="2"/>
            <a:endCxn id="16" idx="6"/>
          </p:cNvCxnSpPr>
          <p:nvPr/>
        </p:nvCxnSpPr>
        <p:spPr>
          <a:xfrm flipH="1" flipV="1">
            <a:off x="3590177" y="4895038"/>
            <a:ext cx="420424" cy="80529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8" idx="2"/>
            <a:endCxn id="17" idx="6"/>
          </p:cNvCxnSpPr>
          <p:nvPr/>
        </p:nvCxnSpPr>
        <p:spPr>
          <a:xfrm flipH="1">
            <a:off x="3590177" y="5148774"/>
            <a:ext cx="453904" cy="29782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>
            <a:stCxn id="20" idx="2"/>
            <a:endCxn id="17" idx="6"/>
          </p:cNvCxnSpPr>
          <p:nvPr/>
        </p:nvCxnSpPr>
        <p:spPr>
          <a:xfrm flipH="1" flipV="1">
            <a:off x="3590177" y="5446601"/>
            <a:ext cx="420424" cy="25373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>
            <a:stCxn id="20" idx="2"/>
            <a:endCxn id="18" idx="6"/>
          </p:cNvCxnSpPr>
          <p:nvPr/>
        </p:nvCxnSpPr>
        <p:spPr>
          <a:xfrm flipH="1">
            <a:off x="3590177" y="5700337"/>
            <a:ext cx="420424" cy="29782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777851" y="4981783"/>
            <a:ext cx="382622" cy="33398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/>
          <p:cNvSpPr/>
          <p:nvPr/>
        </p:nvSpPr>
        <p:spPr>
          <a:xfrm>
            <a:off x="4781191" y="5543217"/>
            <a:ext cx="382622" cy="33398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1" name="Connecteur droit 50"/>
          <p:cNvCxnSpPr>
            <a:stCxn id="8" idx="2"/>
            <a:endCxn id="18" idx="6"/>
          </p:cNvCxnSpPr>
          <p:nvPr/>
        </p:nvCxnSpPr>
        <p:spPr>
          <a:xfrm flipH="1">
            <a:off x="3590177" y="5148774"/>
            <a:ext cx="453904" cy="84938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>
            <a:off x="1604722" y="4343478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1604722" y="4913028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>
            <a:off x="1578579" y="544660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1578579" y="599816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>
            <a:off x="1578579" y="6549726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Ellipse 56"/>
          <p:cNvSpPr/>
          <p:nvPr/>
        </p:nvSpPr>
        <p:spPr>
          <a:xfrm>
            <a:off x="2226028" y="4724059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/>
          <p:cNvSpPr/>
          <p:nvPr/>
        </p:nvSpPr>
        <p:spPr>
          <a:xfrm>
            <a:off x="2211594" y="5273236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2219773" y="5823267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0" name="Connecteur droit avec flèche 59"/>
          <p:cNvCxnSpPr/>
          <p:nvPr/>
        </p:nvCxnSpPr>
        <p:spPr>
          <a:xfrm>
            <a:off x="2517703" y="4895038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>
            <a:off x="2517703" y="544660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/>
          <p:nvPr/>
        </p:nvCxnSpPr>
        <p:spPr>
          <a:xfrm>
            <a:off x="2517703" y="599816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17" idx="2"/>
            <a:endCxn id="15" idx="6"/>
          </p:cNvCxnSpPr>
          <p:nvPr/>
        </p:nvCxnSpPr>
        <p:spPr>
          <a:xfrm flipH="1">
            <a:off x="2672485" y="5446601"/>
            <a:ext cx="453905" cy="55156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Ellipse 63"/>
          <p:cNvSpPr/>
          <p:nvPr/>
        </p:nvSpPr>
        <p:spPr>
          <a:xfrm>
            <a:off x="4057341" y="4970727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5" name="Connecteur droit avec flèche 64"/>
          <p:cNvCxnSpPr/>
          <p:nvPr/>
        </p:nvCxnSpPr>
        <p:spPr>
          <a:xfrm>
            <a:off x="4339989" y="506521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6726492" y="3451991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Back propagation</a:t>
            </a:r>
            <a:endParaRPr lang="fr-FR" sz="2800" u="sng" dirty="0"/>
          </a:p>
        </p:txBody>
      </p:sp>
      <p:sp>
        <p:nvSpPr>
          <p:cNvPr id="67" name="Ellipse 66"/>
          <p:cNvSpPr/>
          <p:nvPr/>
        </p:nvSpPr>
        <p:spPr>
          <a:xfrm>
            <a:off x="4820061" y="5015063"/>
            <a:ext cx="298201" cy="27174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Ellipse 67"/>
          <p:cNvSpPr/>
          <p:nvPr/>
        </p:nvSpPr>
        <p:spPr>
          <a:xfrm>
            <a:off x="4826700" y="5574335"/>
            <a:ext cx="298201" cy="27174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Ellipse 68"/>
          <p:cNvSpPr/>
          <p:nvPr/>
        </p:nvSpPr>
        <p:spPr>
          <a:xfrm>
            <a:off x="4265748" y="5148774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/>
          <p:cNvSpPr/>
          <p:nvPr/>
        </p:nvSpPr>
        <p:spPr>
          <a:xfrm>
            <a:off x="4031416" y="5525441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avec flèche 70"/>
          <p:cNvCxnSpPr/>
          <p:nvPr/>
        </p:nvCxnSpPr>
        <p:spPr>
          <a:xfrm>
            <a:off x="4314064" y="5619925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Ellipse 71"/>
          <p:cNvSpPr/>
          <p:nvPr/>
        </p:nvSpPr>
        <p:spPr>
          <a:xfrm>
            <a:off x="4239823" y="5703488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7230796" y="4482770"/>
                <a:ext cx="2399888" cy="795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sSubSup>
                            <m:sSubSupPr>
                              <m:ctrlPr>
                                <a:rPr lang="fr-FR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796" y="4482770"/>
                <a:ext cx="2399888" cy="79585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H="1">
            <a:off x="3873717" y="5797973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H="1">
            <a:off x="3880887" y="5243258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ZoneTexte 75"/>
              <p:cNvSpPr txBox="1"/>
              <p:nvPr/>
            </p:nvSpPr>
            <p:spPr>
              <a:xfrm>
                <a:off x="6924913" y="5311629"/>
                <a:ext cx="3386888" cy="4165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l-GR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𝑠𝑖𝑔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l-GR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6" name="ZoneTexte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913" y="5311629"/>
                <a:ext cx="3386888" cy="416524"/>
              </a:xfrm>
              <a:prstGeom prst="rect">
                <a:avLst/>
              </a:prstGeom>
              <a:blipFill rotWithShape="0">
                <a:blip r:embed="rId3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ZoneTexte 76"/>
              <p:cNvSpPr txBox="1"/>
              <p:nvPr/>
            </p:nvSpPr>
            <p:spPr>
              <a:xfrm>
                <a:off x="6920286" y="5898664"/>
                <a:ext cx="3365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⊛</m:t>
                      </m:r>
                      <m:d>
                        <m:d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𝑠𝑖𝑔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⊛</m:t>
                      </m:r>
                      <m:sSup>
                        <m:sSup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7" name="ZoneTexte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286" y="5898664"/>
                <a:ext cx="336528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Ellipse 77"/>
          <p:cNvSpPr/>
          <p:nvPr/>
        </p:nvSpPr>
        <p:spPr>
          <a:xfrm>
            <a:off x="3166133" y="5809195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9" name="Connecteur droit avec flèche 78"/>
          <p:cNvCxnSpPr/>
          <p:nvPr/>
        </p:nvCxnSpPr>
        <p:spPr>
          <a:xfrm>
            <a:off x="3448781" y="5903679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Ellipse 79"/>
          <p:cNvSpPr/>
          <p:nvPr/>
        </p:nvSpPr>
        <p:spPr>
          <a:xfrm>
            <a:off x="3374540" y="5987242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1" name="Connecteur droit avec flèche 80"/>
          <p:cNvCxnSpPr/>
          <p:nvPr/>
        </p:nvCxnSpPr>
        <p:spPr>
          <a:xfrm flipH="1">
            <a:off x="3008434" y="6081727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Ellipse 81"/>
          <p:cNvSpPr/>
          <p:nvPr/>
        </p:nvSpPr>
        <p:spPr>
          <a:xfrm>
            <a:off x="3155408" y="5261839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3" name="Connecteur droit avec flèche 82"/>
          <p:cNvCxnSpPr/>
          <p:nvPr/>
        </p:nvCxnSpPr>
        <p:spPr>
          <a:xfrm>
            <a:off x="3438056" y="5356323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Ellipse 83"/>
          <p:cNvSpPr/>
          <p:nvPr/>
        </p:nvSpPr>
        <p:spPr>
          <a:xfrm>
            <a:off x="3363815" y="5439886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5" name="Connecteur droit avec flèche 84"/>
          <p:cNvCxnSpPr/>
          <p:nvPr/>
        </p:nvCxnSpPr>
        <p:spPr>
          <a:xfrm flipH="1">
            <a:off x="2997709" y="5534371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Ellipse 85"/>
          <p:cNvSpPr/>
          <p:nvPr/>
        </p:nvSpPr>
        <p:spPr>
          <a:xfrm>
            <a:off x="3149019" y="4714487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7" name="Connecteur droit avec flèche 86"/>
          <p:cNvCxnSpPr/>
          <p:nvPr/>
        </p:nvCxnSpPr>
        <p:spPr>
          <a:xfrm>
            <a:off x="3431667" y="480897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Ellipse 87"/>
          <p:cNvSpPr/>
          <p:nvPr/>
        </p:nvSpPr>
        <p:spPr>
          <a:xfrm>
            <a:off x="3357426" y="4892534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9" name="Connecteur droit avec flèche 88"/>
          <p:cNvCxnSpPr/>
          <p:nvPr/>
        </p:nvCxnSpPr>
        <p:spPr>
          <a:xfrm flipH="1">
            <a:off x="2991320" y="4987019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ZoneTexte 89"/>
              <p:cNvSpPr txBox="1"/>
              <p:nvPr/>
            </p:nvSpPr>
            <p:spPr>
              <a:xfrm>
                <a:off x="6877563" y="4079564"/>
                <a:ext cx="3324885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𝑠𝑢𝑝𝑒𝑟𝑣𝑖𝑠𝑒𝑢𝑟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0" name="ZoneTexte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563" y="4079564"/>
                <a:ext cx="3324885" cy="391582"/>
              </a:xfrm>
              <a:prstGeom prst="rect">
                <a:avLst/>
              </a:prstGeom>
              <a:blipFill rotWithShape="0">
                <a:blip r:embed="rId5"/>
                <a:stretch>
                  <a:fillRect b="-140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7563180" y="2197092"/>
                <a:ext cx="2846892" cy="391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123A61"/>
                    </a:solidFill>
                  </a:rPr>
                  <a:t>Pot</a:t>
                </a:r>
                <a:r>
                  <a:rPr lang="fr-FR" dirty="0" err="1">
                    <a:solidFill>
                      <a:srgbClr val="123A61"/>
                    </a:solidFill>
                  </a:rPr>
                  <a:t>j</a:t>
                </a:r>
                <a:r>
                  <a:rPr lang="fr-FR" dirty="0">
                    <a:solidFill>
                      <a:srgbClr val="123A61"/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fr-FR" i="1">
                            <a:solidFill>
                              <a:srgbClr val="123A6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i="1">
                            <a:solidFill>
                              <a:srgbClr val="123A6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123A6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fr-FR" i="1">
                            <a:solidFill>
                              <a:srgbClr val="123A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fr-FR" i="1">
                                <a:solidFill>
                                  <a:srgbClr val="123A6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180" y="2197092"/>
                <a:ext cx="2846892" cy="391646"/>
              </a:xfrm>
              <a:prstGeom prst="rect">
                <a:avLst/>
              </a:prstGeom>
              <a:blipFill rotWithShape="0">
                <a:blip r:embed="rId6"/>
                <a:stretch>
                  <a:fillRect l="-1927" t="-110769" b="-16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/>
              <p:cNvSpPr/>
              <p:nvPr/>
            </p:nvSpPr>
            <p:spPr>
              <a:xfrm>
                <a:off x="7111392" y="2588738"/>
                <a:ext cx="268830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dirty="0" smtClean="0">
                    <a:solidFill>
                      <a:srgbClr val="123A61"/>
                    </a:solidFill>
                  </a:rPr>
                  <a:t>Signal</a:t>
                </a:r>
                <a:r>
                  <a:rPr lang="fr-FR" dirty="0" err="1" smtClean="0">
                    <a:solidFill>
                      <a:srgbClr val="123A61"/>
                    </a:solidFill>
                  </a:rPr>
                  <a:t>out</a:t>
                </a:r>
                <a:r>
                  <a:rPr lang="fr-FR" dirty="0" smtClean="0">
                    <a:solidFill>
                      <a:srgbClr val="123A61"/>
                    </a:solidFill>
                  </a:rPr>
                  <a:t> </a:t>
                </a:r>
                <a:r>
                  <a:rPr lang="fr-FR" dirty="0">
                    <a:solidFill>
                      <a:srgbClr val="123A6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sigmoi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𝑃𝑜𝑡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92" name="Rectangle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392" y="2588738"/>
                <a:ext cx="2688304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041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3" name="Image 9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508" y="1995518"/>
            <a:ext cx="1799154" cy="1093603"/>
          </a:xfrm>
          <a:prstGeom prst="rect">
            <a:avLst/>
          </a:prstGeom>
        </p:spPr>
      </p:pic>
      <p:sp>
        <p:nvSpPr>
          <p:cNvPr id="94" name="Rectangle 93"/>
          <p:cNvSpPr/>
          <p:nvPr/>
        </p:nvSpPr>
        <p:spPr>
          <a:xfrm>
            <a:off x="6575914" y="1617190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err="1" smtClean="0">
                <a:solidFill>
                  <a:srgbClr val="123A61"/>
                </a:solidFill>
              </a:rPr>
              <a:t>Feed</a:t>
            </a:r>
            <a:r>
              <a:rPr lang="fr-FR" sz="2800" u="sng" dirty="0" smtClean="0">
                <a:solidFill>
                  <a:srgbClr val="123A61"/>
                </a:solidFill>
              </a:rPr>
              <a:t> </a:t>
            </a:r>
            <a:r>
              <a:rPr lang="fr-FR" sz="2800" u="sng" dirty="0" err="1" smtClean="0">
                <a:solidFill>
                  <a:srgbClr val="123A61"/>
                </a:solidFill>
              </a:rPr>
              <a:t>forward</a:t>
            </a:r>
            <a:endParaRPr lang="fr-FR" sz="2800" u="sng" dirty="0"/>
          </a:p>
        </p:txBody>
      </p:sp>
      <p:sp>
        <p:nvSpPr>
          <p:cNvPr id="95" name="Ellipse 94"/>
          <p:cNvSpPr/>
          <p:nvPr/>
        </p:nvSpPr>
        <p:spPr>
          <a:xfrm>
            <a:off x="3097230" y="2100272"/>
            <a:ext cx="1827164" cy="1154587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/>
          <p:cNvSpPr/>
          <p:nvPr/>
        </p:nvSpPr>
        <p:spPr>
          <a:xfrm>
            <a:off x="3173439" y="2523089"/>
            <a:ext cx="655895" cy="343245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rgbClr val="123A6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159651" y="2455967"/>
            <a:ext cx="666260" cy="449919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rgbClr val="123A61"/>
              </a:solidFill>
            </a:endParaRPr>
          </a:p>
        </p:txBody>
      </p:sp>
      <p:cxnSp>
        <p:nvCxnSpPr>
          <p:cNvPr id="98" name="Connecteur droit avec flèche 97"/>
          <p:cNvCxnSpPr>
            <a:stCxn id="96" idx="3"/>
            <a:endCxn id="97" idx="1"/>
          </p:cNvCxnSpPr>
          <p:nvPr/>
        </p:nvCxnSpPr>
        <p:spPr>
          <a:xfrm flipV="1">
            <a:off x="3829334" y="2680927"/>
            <a:ext cx="330317" cy="137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Ellipse 98"/>
          <p:cNvSpPr/>
          <p:nvPr/>
        </p:nvSpPr>
        <p:spPr>
          <a:xfrm>
            <a:off x="1764446" y="1946175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Ellipse 99"/>
          <p:cNvSpPr/>
          <p:nvPr/>
        </p:nvSpPr>
        <p:spPr>
          <a:xfrm>
            <a:off x="1762506" y="2510470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Ellipse 100"/>
          <p:cNvSpPr/>
          <p:nvPr/>
        </p:nvSpPr>
        <p:spPr>
          <a:xfrm>
            <a:off x="1770739" y="3076864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2" name="Connecteur droit avec flèche 101"/>
          <p:cNvCxnSpPr>
            <a:stCxn id="100" idx="6"/>
            <a:endCxn id="96" idx="1"/>
          </p:cNvCxnSpPr>
          <p:nvPr/>
        </p:nvCxnSpPr>
        <p:spPr>
          <a:xfrm flipV="1">
            <a:off x="2164194" y="2694712"/>
            <a:ext cx="1009245" cy="104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>
            <a:stCxn id="99" idx="6"/>
            <a:endCxn id="96" idx="1"/>
          </p:cNvCxnSpPr>
          <p:nvPr/>
        </p:nvCxnSpPr>
        <p:spPr>
          <a:xfrm>
            <a:off x="2166134" y="2140857"/>
            <a:ext cx="1007305" cy="5538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>
            <a:stCxn id="101" idx="6"/>
            <a:endCxn id="96" idx="1"/>
          </p:cNvCxnSpPr>
          <p:nvPr/>
        </p:nvCxnSpPr>
        <p:spPr>
          <a:xfrm flipV="1">
            <a:off x="2172427" y="2694712"/>
            <a:ext cx="1001012" cy="5768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/>
          <p:cNvCxnSpPr>
            <a:stCxn id="97" idx="3"/>
          </p:cNvCxnSpPr>
          <p:nvPr/>
        </p:nvCxnSpPr>
        <p:spPr>
          <a:xfrm>
            <a:off x="4825911" y="2680927"/>
            <a:ext cx="4329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ZoneTexte 105"/>
          <p:cNvSpPr txBox="1"/>
          <p:nvPr/>
        </p:nvSpPr>
        <p:spPr>
          <a:xfrm>
            <a:off x="3301565" y="2393420"/>
            <a:ext cx="235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∑</a:t>
            </a:r>
            <a:endParaRPr lang="fr-FR" sz="2800" dirty="0"/>
          </a:p>
        </p:txBody>
      </p:sp>
      <p:sp>
        <p:nvSpPr>
          <p:cNvPr id="107" name="ZoneTexte 106"/>
          <p:cNvSpPr txBox="1"/>
          <p:nvPr/>
        </p:nvSpPr>
        <p:spPr>
          <a:xfrm>
            <a:off x="2221048" y="2109151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1</a:t>
            </a:r>
            <a:endParaRPr lang="fr-FR" sz="1200" dirty="0"/>
          </a:p>
        </p:txBody>
      </p:sp>
      <p:sp>
        <p:nvSpPr>
          <p:cNvPr id="108" name="ZoneTexte 107"/>
          <p:cNvSpPr txBox="1"/>
          <p:nvPr/>
        </p:nvSpPr>
        <p:spPr>
          <a:xfrm>
            <a:off x="2241419" y="2550788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2</a:t>
            </a:r>
            <a:endParaRPr lang="fr-FR" sz="1200" dirty="0"/>
          </a:p>
        </p:txBody>
      </p:sp>
      <p:sp>
        <p:nvSpPr>
          <p:cNvPr id="109" name="ZoneTexte 108"/>
          <p:cNvSpPr txBox="1"/>
          <p:nvPr/>
        </p:nvSpPr>
        <p:spPr>
          <a:xfrm>
            <a:off x="2221048" y="2946122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3</a:t>
            </a:r>
            <a:endParaRPr lang="fr-FR" sz="1200" dirty="0"/>
          </a:p>
        </p:txBody>
      </p:sp>
      <p:pic>
        <p:nvPicPr>
          <p:cNvPr id="110" name="Image 10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078" y="2488658"/>
            <a:ext cx="610559" cy="384536"/>
          </a:xfrm>
          <a:prstGeom prst="rect">
            <a:avLst/>
          </a:prstGeom>
        </p:spPr>
      </p:pic>
      <p:cxnSp>
        <p:nvCxnSpPr>
          <p:cNvPr id="116" name="Connecteur droit avec flèche 115"/>
          <p:cNvCxnSpPr>
            <a:stCxn id="20" idx="6"/>
            <a:endCxn id="50" idx="1"/>
          </p:cNvCxnSpPr>
          <p:nvPr/>
        </p:nvCxnSpPr>
        <p:spPr>
          <a:xfrm>
            <a:off x="4474388" y="5700337"/>
            <a:ext cx="306803" cy="987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en arc 120"/>
          <p:cNvCxnSpPr/>
          <p:nvPr/>
        </p:nvCxnSpPr>
        <p:spPr>
          <a:xfrm rot="16200000" flipH="1">
            <a:off x="4621703" y="5885190"/>
            <a:ext cx="249188" cy="20167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ZoneTexte 126"/>
          <p:cNvSpPr txBox="1"/>
          <p:nvPr/>
        </p:nvSpPr>
        <p:spPr>
          <a:xfrm>
            <a:off x="4746297" y="6080540"/>
            <a:ext cx="64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FF0000"/>
                </a:solidFill>
              </a:rPr>
              <a:t>Erreur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1616155" y="1482157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Neurone</a:t>
            </a:r>
            <a:endParaRPr lang="fr-FR" sz="2800" u="sng" dirty="0"/>
          </a:p>
        </p:txBody>
      </p:sp>
      <p:sp>
        <p:nvSpPr>
          <p:cNvPr id="113" name="Rectangle 112"/>
          <p:cNvSpPr/>
          <p:nvPr/>
        </p:nvSpPr>
        <p:spPr>
          <a:xfrm>
            <a:off x="1564424" y="3752135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Réseau de neurones</a:t>
            </a:r>
            <a:endParaRPr lang="fr-FR" sz="2800" u="sng" dirty="0"/>
          </a:p>
        </p:txBody>
      </p:sp>
    </p:spTree>
    <p:extLst>
      <p:ext uri="{BB962C8B-B14F-4D97-AF65-F5344CB8AC3E}">
        <p14:creationId xmlns:p14="http://schemas.microsoft.com/office/powerpoint/2010/main" val="207885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2 : Perceptron multicouches 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83" t="16303" r="2735" b="29757"/>
          <a:stretch/>
        </p:blipFill>
        <p:spPr>
          <a:xfrm>
            <a:off x="256527" y="2404705"/>
            <a:ext cx="5795948" cy="337305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764025" y="3277718"/>
            <a:ext cx="1584960" cy="144122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Matrice de confusion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654923" y="3271014"/>
            <a:ext cx="30771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dirty="0" smtClean="0">
                <a:solidFill>
                  <a:srgbClr val="123A61"/>
                </a:solidFill>
              </a:rPr>
              <a:t>X %</a:t>
            </a:r>
          </a:p>
          <a:p>
            <a:pPr algn="ctr"/>
            <a:r>
              <a:rPr lang="fr-FR" sz="2800" dirty="0">
                <a:solidFill>
                  <a:srgbClr val="123A61"/>
                </a:solidFill>
              </a:rPr>
              <a:t>Y </a:t>
            </a:r>
            <a:r>
              <a:rPr lang="fr-FR" sz="2800" dirty="0" smtClean="0">
                <a:solidFill>
                  <a:srgbClr val="123A61"/>
                </a:solidFill>
              </a:rPr>
              <a:t>paramètres</a:t>
            </a:r>
          </a:p>
          <a:p>
            <a:pPr algn="ctr"/>
            <a:r>
              <a:rPr lang="fr-FR" sz="2800" dirty="0" smtClean="0">
                <a:solidFill>
                  <a:srgbClr val="123A61"/>
                </a:solidFill>
              </a:rPr>
              <a:t>Z h d’entrainement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71830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Reconnaissance : multi-perceptron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Ellipse 7"/>
          <p:cNvSpPr/>
          <p:nvPr/>
        </p:nvSpPr>
        <p:spPr>
          <a:xfrm>
            <a:off x="3500519" y="3548824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ccolade ouvrante 8"/>
          <p:cNvSpPr/>
          <p:nvPr/>
        </p:nvSpPr>
        <p:spPr>
          <a:xfrm rot="5400000">
            <a:off x="873954" y="2286328"/>
            <a:ext cx="246434" cy="43450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ccolade ouvrante 9"/>
          <p:cNvSpPr/>
          <p:nvPr/>
        </p:nvSpPr>
        <p:spPr>
          <a:xfrm rot="5400000">
            <a:off x="2227338" y="1742821"/>
            <a:ext cx="246434" cy="152151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0"/>
          <p:cNvSpPr/>
          <p:nvPr/>
        </p:nvSpPr>
        <p:spPr>
          <a:xfrm rot="5400000">
            <a:off x="3597099" y="2286328"/>
            <a:ext cx="246434" cy="43450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579237" y="1828800"/>
            <a:ext cx="880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smtClean="0"/>
              <a:t>Couche </a:t>
            </a:r>
          </a:p>
          <a:p>
            <a:pPr algn="ctr"/>
            <a:r>
              <a:rPr lang="fr-FR" sz="1600" dirty="0" smtClean="0"/>
              <a:t>d’entrée</a:t>
            </a:r>
            <a:endParaRPr lang="fr-FR" sz="1600" dirty="0"/>
          </a:p>
        </p:txBody>
      </p:sp>
      <p:sp>
        <p:nvSpPr>
          <p:cNvPr id="13" name="ZoneTexte 12"/>
          <p:cNvSpPr txBox="1"/>
          <p:nvPr/>
        </p:nvSpPr>
        <p:spPr>
          <a:xfrm>
            <a:off x="1516133" y="2030799"/>
            <a:ext cx="1595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Couches cachées</a:t>
            </a:r>
            <a:endParaRPr lang="fr-FR" sz="1600" dirty="0"/>
          </a:p>
        </p:txBody>
      </p:sp>
      <p:sp>
        <p:nvSpPr>
          <p:cNvPr id="14" name="ZoneTexte 13"/>
          <p:cNvSpPr txBox="1"/>
          <p:nvPr/>
        </p:nvSpPr>
        <p:spPr>
          <a:xfrm>
            <a:off x="3188760" y="1835561"/>
            <a:ext cx="1063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smtClean="0"/>
              <a:t>Couche de</a:t>
            </a:r>
          </a:p>
          <a:p>
            <a:pPr algn="ctr"/>
            <a:r>
              <a:rPr lang="fr-FR" sz="1600" dirty="0" smtClean="0"/>
              <a:t>sortie</a:t>
            </a:r>
          </a:p>
        </p:txBody>
      </p:sp>
      <p:sp>
        <p:nvSpPr>
          <p:cNvPr id="15" name="Ellipse 14"/>
          <p:cNvSpPr/>
          <p:nvPr/>
        </p:nvSpPr>
        <p:spPr>
          <a:xfrm>
            <a:off x="747444" y="3295090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747445" y="4398214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750635" y="4949776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1665136" y="3295089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1665136" y="3846652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1665136" y="4398214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2582828" y="329508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2582828" y="3846651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2582828" y="4398211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747443" y="274352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467039" y="4100387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26"/>
          <p:cNvCxnSpPr>
            <a:stCxn id="19" idx="2"/>
            <a:endCxn id="25" idx="6"/>
          </p:cNvCxnSpPr>
          <p:nvPr/>
        </p:nvCxnSpPr>
        <p:spPr>
          <a:xfrm flipH="1" flipV="1">
            <a:off x="1211230" y="2960944"/>
            <a:ext cx="453906" cy="55156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>
            <a:stCxn id="20" idx="2"/>
            <a:endCxn id="25" idx="6"/>
          </p:cNvCxnSpPr>
          <p:nvPr/>
        </p:nvCxnSpPr>
        <p:spPr>
          <a:xfrm flipH="1" flipV="1">
            <a:off x="1211230" y="2960944"/>
            <a:ext cx="453906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stCxn id="21" idx="2"/>
            <a:endCxn id="25" idx="6"/>
          </p:cNvCxnSpPr>
          <p:nvPr/>
        </p:nvCxnSpPr>
        <p:spPr>
          <a:xfrm flipH="1" flipV="1">
            <a:off x="1211230" y="2960944"/>
            <a:ext cx="453906" cy="165468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19" idx="2"/>
            <a:endCxn id="15" idx="6"/>
          </p:cNvCxnSpPr>
          <p:nvPr/>
        </p:nvCxnSpPr>
        <p:spPr>
          <a:xfrm flipH="1">
            <a:off x="1211231" y="3512505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>
            <a:stCxn id="20" idx="2"/>
            <a:endCxn id="15" idx="6"/>
          </p:cNvCxnSpPr>
          <p:nvPr/>
        </p:nvCxnSpPr>
        <p:spPr>
          <a:xfrm flipH="1" flipV="1">
            <a:off x="1211231" y="3512506"/>
            <a:ext cx="453905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21" idx="2"/>
            <a:endCxn id="15" idx="6"/>
          </p:cNvCxnSpPr>
          <p:nvPr/>
        </p:nvCxnSpPr>
        <p:spPr>
          <a:xfrm flipH="1" flipV="1">
            <a:off x="1211231" y="3512506"/>
            <a:ext cx="453905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>
            <a:stCxn id="19" idx="2"/>
            <a:endCxn id="17" idx="6"/>
          </p:cNvCxnSpPr>
          <p:nvPr/>
        </p:nvCxnSpPr>
        <p:spPr>
          <a:xfrm flipH="1">
            <a:off x="1211232" y="3512505"/>
            <a:ext cx="453904" cy="1103125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20" idx="2"/>
            <a:endCxn id="17" idx="6"/>
          </p:cNvCxnSpPr>
          <p:nvPr/>
        </p:nvCxnSpPr>
        <p:spPr>
          <a:xfrm flipH="1">
            <a:off x="1211232" y="4064068"/>
            <a:ext cx="45390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>
            <a:stCxn id="21" idx="2"/>
            <a:endCxn id="17" idx="6"/>
          </p:cNvCxnSpPr>
          <p:nvPr/>
        </p:nvCxnSpPr>
        <p:spPr>
          <a:xfrm flipH="1">
            <a:off x="1211232" y="4615630"/>
            <a:ext cx="453904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>
            <a:stCxn id="19" idx="2"/>
            <a:endCxn id="18" idx="6"/>
          </p:cNvCxnSpPr>
          <p:nvPr/>
        </p:nvCxnSpPr>
        <p:spPr>
          <a:xfrm flipH="1">
            <a:off x="1214422" y="3512505"/>
            <a:ext cx="450714" cy="165468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2"/>
            <a:endCxn id="18" idx="6"/>
          </p:cNvCxnSpPr>
          <p:nvPr/>
        </p:nvCxnSpPr>
        <p:spPr>
          <a:xfrm flipH="1">
            <a:off x="1214422" y="4064068"/>
            <a:ext cx="450714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>
            <a:stCxn id="21" idx="2"/>
            <a:endCxn id="18" idx="6"/>
          </p:cNvCxnSpPr>
          <p:nvPr/>
        </p:nvCxnSpPr>
        <p:spPr>
          <a:xfrm flipH="1">
            <a:off x="1214422" y="4615630"/>
            <a:ext cx="45071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>
            <a:stCxn id="22" idx="2"/>
            <a:endCxn id="19" idx="6"/>
          </p:cNvCxnSpPr>
          <p:nvPr/>
        </p:nvCxnSpPr>
        <p:spPr>
          <a:xfrm flipH="1">
            <a:off x="2128923" y="3512504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3" idx="2"/>
            <a:endCxn id="19" idx="6"/>
          </p:cNvCxnSpPr>
          <p:nvPr/>
        </p:nvCxnSpPr>
        <p:spPr>
          <a:xfrm flipH="1" flipV="1">
            <a:off x="2128923" y="3512505"/>
            <a:ext cx="453905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>
            <a:stCxn id="24" idx="2"/>
            <a:endCxn id="19" idx="6"/>
          </p:cNvCxnSpPr>
          <p:nvPr/>
        </p:nvCxnSpPr>
        <p:spPr>
          <a:xfrm flipH="1" flipV="1">
            <a:off x="2128923" y="3512505"/>
            <a:ext cx="453905" cy="110312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22" idx="2"/>
            <a:endCxn id="20" idx="6"/>
          </p:cNvCxnSpPr>
          <p:nvPr/>
        </p:nvCxnSpPr>
        <p:spPr>
          <a:xfrm flipH="1">
            <a:off x="2128923" y="3512504"/>
            <a:ext cx="453905" cy="55156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3" idx="2"/>
            <a:endCxn id="20" idx="6"/>
          </p:cNvCxnSpPr>
          <p:nvPr/>
        </p:nvCxnSpPr>
        <p:spPr>
          <a:xfrm flipH="1">
            <a:off x="2128923" y="4064067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>
            <a:stCxn id="24" idx="2"/>
            <a:endCxn id="20" idx="6"/>
          </p:cNvCxnSpPr>
          <p:nvPr/>
        </p:nvCxnSpPr>
        <p:spPr>
          <a:xfrm flipH="1" flipV="1">
            <a:off x="2128923" y="4064068"/>
            <a:ext cx="453905" cy="551559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>
            <a:stCxn id="22" idx="2"/>
            <a:endCxn id="21" idx="6"/>
          </p:cNvCxnSpPr>
          <p:nvPr/>
        </p:nvCxnSpPr>
        <p:spPr>
          <a:xfrm flipH="1">
            <a:off x="2128923" y="3512504"/>
            <a:ext cx="453905" cy="110312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4" idx="2"/>
            <a:endCxn id="21" idx="6"/>
          </p:cNvCxnSpPr>
          <p:nvPr/>
        </p:nvCxnSpPr>
        <p:spPr>
          <a:xfrm flipH="1">
            <a:off x="2128923" y="4615627"/>
            <a:ext cx="453905" cy="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/>
          <p:cNvCxnSpPr>
            <a:stCxn id="8" idx="2"/>
            <a:endCxn id="22" idx="6"/>
          </p:cNvCxnSpPr>
          <p:nvPr/>
        </p:nvCxnSpPr>
        <p:spPr>
          <a:xfrm flipH="1" flipV="1">
            <a:off x="3046615" y="3512504"/>
            <a:ext cx="453904" cy="25373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/>
          <p:cNvCxnSpPr>
            <a:stCxn id="26" idx="2"/>
            <a:endCxn id="22" idx="6"/>
          </p:cNvCxnSpPr>
          <p:nvPr/>
        </p:nvCxnSpPr>
        <p:spPr>
          <a:xfrm flipH="1" flipV="1">
            <a:off x="3046615" y="3512504"/>
            <a:ext cx="420424" cy="805299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8" idx="2"/>
            <a:endCxn id="23" idx="6"/>
          </p:cNvCxnSpPr>
          <p:nvPr/>
        </p:nvCxnSpPr>
        <p:spPr>
          <a:xfrm flipH="1">
            <a:off x="3046615" y="3766240"/>
            <a:ext cx="453904" cy="29782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/>
          <p:cNvCxnSpPr>
            <a:stCxn id="26" idx="2"/>
            <a:endCxn id="23" idx="6"/>
          </p:cNvCxnSpPr>
          <p:nvPr/>
        </p:nvCxnSpPr>
        <p:spPr>
          <a:xfrm flipH="1" flipV="1">
            <a:off x="3046615" y="4064067"/>
            <a:ext cx="420424" cy="25373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/>
          <p:cNvCxnSpPr>
            <a:stCxn id="26" idx="2"/>
            <a:endCxn id="24" idx="6"/>
          </p:cNvCxnSpPr>
          <p:nvPr/>
        </p:nvCxnSpPr>
        <p:spPr>
          <a:xfrm flipH="1">
            <a:off x="3046615" y="4317803"/>
            <a:ext cx="420424" cy="2978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8" idx="2"/>
            <a:endCxn id="24" idx="6"/>
          </p:cNvCxnSpPr>
          <p:nvPr/>
        </p:nvCxnSpPr>
        <p:spPr>
          <a:xfrm flipH="1">
            <a:off x="3046615" y="3766240"/>
            <a:ext cx="453904" cy="84938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/>
          <p:cNvCxnSpPr>
            <a:stCxn id="23" idx="2"/>
            <a:endCxn id="21" idx="6"/>
          </p:cNvCxnSpPr>
          <p:nvPr/>
        </p:nvCxnSpPr>
        <p:spPr>
          <a:xfrm flipH="1">
            <a:off x="2128923" y="4064067"/>
            <a:ext cx="453905" cy="55156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797433" y="384665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…</a:t>
            </a:r>
          </a:p>
        </p:txBody>
      </p:sp>
      <p:cxnSp>
        <p:nvCxnSpPr>
          <p:cNvPr id="66" name="Connecteur droit avec flèche 65"/>
          <p:cNvCxnSpPr/>
          <p:nvPr/>
        </p:nvCxnSpPr>
        <p:spPr>
          <a:xfrm>
            <a:off x="1097306" y="2958579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1097306" y="3528129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/>
          <p:nvPr/>
        </p:nvCxnSpPr>
        <p:spPr>
          <a:xfrm>
            <a:off x="1071163" y="4061702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/>
          <p:nvPr/>
        </p:nvCxnSpPr>
        <p:spPr>
          <a:xfrm>
            <a:off x="1071163" y="4613262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>
            <a:off x="1071163" y="5164827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Ellipse 70"/>
          <p:cNvSpPr/>
          <p:nvPr/>
        </p:nvSpPr>
        <p:spPr>
          <a:xfrm>
            <a:off x="1718612" y="3339160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Ellipse 71"/>
          <p:cNvSpPr/>
          <p:nvPr/>
        </p:nvSpPr>
        <p:spPr>
          <a:xfrm>
            <a:off x="1704178" y="3888337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Ellipse 72"/>
          <p:cNvSpPr/>
          <p:nvPr/>
        </p:nvSpPr>
        <p:spPr>
          <a:xfrm>
            <a:off x="1712357" y="4438368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4" name="Connecteur droit avec flèche 73"/>
          <p:cNvCxnSpPr/>
          <p:nvPr/>
        </p:nvCxnSpPr>
        <p:spPr>
          <a:xfrm>
            <a:off x="2010287" y="3510139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>
            <a:off x="2010287" y="4061702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/>
          <p:cNvCxnSpPr/>
          <p:nvPr/>
        </p:nvCxnSpPr>
        <p:spPr>
          <a:xfrm>
            <a:off x="2010287" y="4613262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4147766" y="3593993"/>
            <a:ext cx="382622" cy="33398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79"/>
          <p:cNvSpPr/>
          <p:nvPr/>
        </p:nvSpPr>
        <p:spPr>
          <a:xfrm>
            <a:off x="4147766" y="4167600"/>
            <a:ext cx="382622" cy="33398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/>
          <p:cNvSpPr/>
          <p:nvPr/>
        </p:nvSpPr>
        <p:spPr>
          <a:xfrm>
            <a:off x="4189976" y="3627273"/>
            <a:ext cx="298201" cy="27174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Ellipse 81"/>
          <p:cNvSpPr/>
          <p:nvPr/>
        </p:nvSpPr>
        <p:spPr>
          <a:xfrm>
            <a:off x="4193275" y="4198718"/>
            <a:ext cx="298201" cy="27174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3" name="Image 8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83" t="16303" r="2735" b="29757"/>
          <a:stretch/>
        </p:blipFill>
        <p:spPr>
          <a:xfrm>
            <a:off x="5980961" y="1530218"/>
            <a:ext cx="4997101" cy="2908150"/>
          </a:xfrm>
          <a:prstGeom prst="rect">
            <a:avLst/>
          </a:prstGeom>
        </p:spPr>
      </p:pic>
      <p:sp>
        <p:nvSpPr>
          <p:cNvPr id="84" name="Rectangle 83"/>
          <p:cNvSpPr/>
          <p:nvPr/>
        </p:nvSpPr>
        <p:spPr>
          <a:xfrm>
            <a:off x="7167437" y="4837153"/>
            <a:ext cx="1584960" cy="144122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Matrice de confusion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9121088" y="4786915"/>
            <a:ext cx="30771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dirty="0" smtClean="0">
                <a:solidFill>
                  <a:srgbClr val="123A61"/>
                </a:solidFill>
              </a:rPr>
              <a:t>X %</a:t>
            </a:r>
          </a:p>
          <a:p>
            <a:pPr algn="ctr"/>
            <a:r>
              <a:rPr lang="fr-FR" sz="2800" dirty="0">
                <a:solidFill>
                  <a:srgbClr val="123A61"/>
                </a:solidFill>
              </a:rPr>
              <a:t>Y </a:t>
            </a:r>
            <a:r>
              <a:rPr lang="fr-FR" sz="2800" dirty="0" smtClean="0">
                <a:solidFill>
                  <a:srgbClr val="123A61"/>
                </a:solidFill>
              </a:rPr>
              <a:t>paramètres</a:t>
            </a:r>
          </a:p>
          <a:p>
            <a:pPr algn="ctr"/>
            <a:r>
              <a:rPr lang="fr-FR" sz="2800" dirty="0" smtClean="0">
                <a:solidFill>
                  <a:srgbClr val="123A61"/>
                </a:solidFill>
              </a:rPr>
              <a:t>Z h d’entrainement</a:t>
            </a:r>
            <a:endParaRPr lang="fr-FR" sz="2800" dirty="0"/>
          </a:p>
        </p:txBody>
      </p:sp>
      <p:sp>
        <p:nvSpPr>
          <p:cNvPr id="86" name="Ellipse 85"/>
          <p:cNvSpPr/>
          <p:nvPr/>
        </p:nvSpPr>
        <p:spPr>
          <a:xfrm>
            <a:off x="3774908" y="5321711"/>
            <a:ext cx="1983913" cy="1355387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Rectangle 86"/>
          <p:cNvSpPr/>
          <p:nvPr/>
        </p:nvSpPr>
        <p:spPr>
          <a:xfrm>
            <a:off x="3805170" y="5827782"/>
            <a:ext cx="655895" cy="343245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rgbClr val="123A6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4935812" y="5767788"/>
            <a:ext cx="666260" cy="449919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rgbClr val="123A61"/>
              </a:solidFill>
            </a:endParaRPr>
          </a:p>
        </p:txBody>
      </p:sp>
      <p:cxnSp>
        <p:nvCxnSpPr>
          <p:cNvPr id="89" name="Connecteur droit avec flèche 88"/>
          <p:cNvCxnSpPr>
            <a:stCxn id="87" idx="3"/>
            <a:endCxn id="88" idx="1"/>
          </p:cNvCxnSpPr>
          <p:nvPr/>
        </p:nvCxnSpPr>
        <p:spPr>
          <a:xfrm flipV="1">
            <a:off x="4461065" y="5992748"/>
            <a:ext cx="474747" cy="6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Ellipse 89"/>
          <p:cNvSpPr/>
          <p:nvPr/>
        </p:nvSpPr>
        <p:spPr>
          <a:xfrm>
            <a:off x="2132729" y="5264049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Ellipse 90"/>
          <p:cNvSpPr/>
          <p:nvPr/>
        </p:nvSpPr>
        <p:spPr>
          <a:xfrm>
            <a:off x="2130789" y="5828344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Ellipse 91"/>
          <p:cNvSpPr/>
          <p:nvPr/>
        </p:nvSpPr>
        <p:spPr>
          <a:xfrm>
            <a:off x="2139022" y="6394738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3" name="Connecteur droit avec flèche 92"/>
          <p:cNvCxnSpPr>
            <a:stCxn id="91" idx="6"/>
            <a:endCxn id="87" idx="1"/>
          </p:cNvCxnSpPr>
          <p:nvPr/>
        </p:nvCxnSpPr>
        <p:spPr>
          <a:xfrm flipV="1">
            <a:off x="2532477" y="5999279"/>
            <a:ext cx="1272693" cy="23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avec flèche 93"/>
          <p:cNvCxnSpPr>
            <a:stCxn id="90" idx="6"/>
            <a:endCxn id="87" idx="1"/>
          </p:cNvCxnSpPr>
          <p:nvPr/>
        </p:nvCxnSpPr>
        <p:spPr>
          <a:xfrm>
            <a:off x="2534417" y="5458731"/>
            <a:ext cx="1270753" cy="5406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>
            <a:stCxn id="92" idx="6"/>
            <a:endCxn id="87" idx="1"/>
          </p:cNvCxnSpPr>
          <p:nvPr/>
        </p:nvCxnSpPr>
        <p:spPr>
          <a:xfrm flipV="1">
            <a:off x="2540710" y="5999405"/>
            <a:ext cx="1264460" cy="5900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/>
          <p:cNvCxnSpPr>
            <a:stCxn id="88" idx="3"/>
          </p:cNvCxnSpPr>
          <p:nvPr/>
        </p:nvCxnSpPr>
        <p:spPr>
          <a:xfrm>
            <a:off x="5602072" y="5992748"/>
            <a:ext cx="726993" cy="65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ZoneTexte 96"/>
          <p:cNvSpPr txBox="1"/>
          <p:nvPr/>
        </p:nvSpPr>
        <p:spPr>
          <a:xfrm>
            <a:off x="3933296" y="5698113"/>
            <a:ext cx="235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∑</a:t>
            </a:r>
            <a:endParaRPr lang="fr-FR" sz="2800" dirty="0"/>
          </a:p>
        </p:txBody>
      </p:sp>
      <p:sp>
        <p:nvSpPr>
          <p:cNvPr id="99" name="ZoneTexte 98"/>
          <p:cNvSpPr txBox="1"/>
          <p:nvPr/>
        </p:nvSpPr>
        <p:spPr>
          <a:xfrm>
            <a:off x="2804931" y="5417421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1</a:t>
            </a:r>
            <a:endParaRPr lang="fr-FR" sz="1200" dirty="0"/>
          </a:p>
        </p:txBody>
      </p:sp>
      <p:sp>
        <p:nvSpPr>
          <p:cNvPr id="100" name="ZoneTexte 99"/>
          <p:cNvSpPr txBox="1"/>
          <p:nvPr/>
        </p:nvSpPr>
        <p:spPr>
          <a:xfrm>
            <a:off x="2825302" y="5859058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2</a:t>
            </a:r>
            <a:endParaRPr lang="fr-FR" sz="1200" dirty="0"/>
          </a:p>
        </p:txBody>
      </p:sp>
      <p:sp>
        <p:nvSpPr>
          <p:cNvPr id="101" name="ZoneTexte 100"/>
          <p:cNvSpPr txBox="1"/>
          <p:nvPr/>
        </p:nvSpPr>
        <p:spPr>
          <a:xfrm>
            <a:off x="2804931" y="6254392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3</a:t>
            </a:r>
            <a:endParaRPr lang="fr-FR" sz="1200" dirty="0"/>
          </a:p>
        </p:txBody>
      </p:sp>
      <p:pic>
        <p:nvPicPr>
          <p:cNvPr id="106" name="Image 10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239" y="5800479"/>
            <a:ext cx="610559" cy="38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087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Reconnaissance : multi-perceptron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Ellipse 7"/>
          <p:cNvSpPr/>
          <p:nvPr/>
        </p:nvSpPr>
        <p:spPr>
          <a:xfrm>
            <a:off x="3782860" y="2646987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1029785" y="2393253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1029786" y="2944815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1029786" y="3496377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1032976" y="4047939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1947477" y="2393252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1947477" y="2944815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1947477" y="3496377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2865169" y="2393251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2865169" y="2944814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2865169" y="3496374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1029784" y="1841691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749380" y="3198550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20"/>
          <p:cNvCxnSpPr>
            <a:stCxn id="13" idx="2"/>
            <a:endCxn id="19" idx="6"/>
          </p:cNvCxnSpPr>
          <p:nvPr/>
        </p:nvCxnSpPr>
        <p:spPr>
          <a:xfrm flipH="1" flipV="1">
            <a:off x="1493571" y="2059107"/>
            <a:ext cx="453906" cy="55156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>
            <a:stCxn id="14" idx="2"/>
            <a:endCxn id="19" idx="6"/>
          </p:cNvCxnSpPr>
          <p:nvPr/>
        </p:nvCxnSpPr>
        <p:spPr>
          <a:xfrm flipH="1" flipV="1">
            <a:off x="1493571" y="2059107"/>
            <a:ext cx="453906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>
            <a:stCxn id="15" idx="2"/>
            <a:endCxn id="19" idx="6"/>
          </p:cNvCxnSpPr>
          <p:nvPr/>
        </p:nvCxnSpPr>
        <p:spPr>
          <a:xfrm flipH="1" flipV="1">
            <a:off x="1493571" y="2059107"/>
            <a:ext cx="453906" cy="165468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>
            <a:stCxn id="13" idx="2"/>
            <a:endCxn id="9" idx="6"/>
          </p:cNvCxnSpPr>
          <p:nvPr/>
        </p:nvCxnSpPr>
        <p:spPr>
          <a:xfrm flipH="1">
            <a:off x="1493572" y="2610668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>
            <a:stCxn id="14" idx="2"/>
            <a:endCxn id="9" idx="6"/>
          </p:cNvCxnSpPr>
          <p:nvPr/>
        </p:nvCxnSpPr>
        <p:spPr>
          <a:xfrm flipH="1" flipV="1">
            <a:off x="1493572" y="2610669"/>
            <a:ext cx="453905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stCxn id="15" idx="2"/>
            <a:endCxn id="9" idx="6"/>
          </p:cNvCxnSpPr>
          <p:nvPr/>
        </p:nvCxnSpPr>
        <p:spPr>
          <a:xfrm flipH="1" flipV="1">
            <a:off x="1493572" y="2610669"/>
            <a:ext cx="453905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>
            <a:stCxn id="13" idx="2"/>
            <a:endCxn id="10" idx="6"/>
          </p:cNvCxnSpPr>
          <p:nvPr/>
        </p:nvCxnSpPr>
        <p:spPr>
          <a:xfrm flipH="1">
            <a:off x="1493573" y="2610668"/>
            <a:ext cx="453904" cy="55156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>
            <a:stCxn id="14" idx="2"/>
            <a:endCxn id="10" idx="6"/>
          </p:cNvCxnSpPr>
          <p:nvPr/>
        </p:nvCxnSpPr>
        <p:spPr>
          <a:xfrm flipH="1">
            <a:off x="1493573" y="3162231"/>
            <a:ext cx="453904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stCxn id="15" idx="2"/>
            <a:endCxn id="10" idx="6"/>
          </p:cNvCxnSpPr>
          <p:nvPr/>
        </p:nvCxnSpPr>
        <p:spPr>
          <a:xfrm flipH="1" flipV="1">
            <a:off x="1493573" y="3162231"/>
            <a:ext cx="45390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13" idx="2"/>
            <a:endCxn id="11" idx="6"/>
          </p:cNvCxnSpPr>
          <p:nvPr/>
        </p:nvCxnSpPr>
        <p:spPr>
          <a:xfrm flipH="1">
            <a:off x="1493573" y="2610668"/>
            <a:ext cx="453904" cy="1103125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>
            <a:stCxn id="14" idx="2"/>
            <a:endCxn id="11" idx="6"/>
          </p:cNvCxnSpPr>
          <p:nvPr/>
        </p:nvCxnSpPr>
        <p:spPr>
          <a:xfrm flipH="1">
            <a:off x="1493573" y="3162231"/>
            <a:ext cx="45390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15" idx="2"/>
            <a:endCxn id="11" idx="6"/>
          </p:cNvCxnSpPr>
          <p:nvPr/>
        </p:nvCxnSpPr>
        <p:spPr>
          <a:xfrm flipH="1">
            <a:off x="1493573" y="3713793"/>
            <a:ext cx="453904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>
            <a:stCxn id="13" idx="2"/>
            <a:endCxn id="12" idx="6"/>
          </p:cNvCxnSpPr>
          <p:nvPr/>
        </p:nvCxnSpPr>
        <p:spPr>
          <a:xfrm flipH="1">
            <a:off x="1496763" y="2610668"/>
            <a:ext cx="450714" cy="165468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4" idx="2"/>
            <a:endCxn id="12" idx="6"/>
          </p:cNvCxnSpPr>
          <p:nvPr/>
        </p:nvCxnSpPr>
        <p:spPr>
          <a:xfrm flipH="1">
            <a:off x="1496763" y="3162231"/>
            <a:ext cx="450714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>
            <a:stCxn id="15" idx="2"/>
            <a:endCxn id="12" idx="6"/>
          </p:cNvCxnSpPr>
          <p:nvPr/>
        </p:nvCxnSpPr>
        <p:spPr>
          <a:xfrm flipH="1">
            <a:off x="1496763" y="3713793"/>
            <a:ext cx="45071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>
            <a:stCxn id="16" idx="2"/>
            <a:endCxn id="13" idx="6"/>
          </p:cNvCxnSpPr>
          <p:nvPr/>
        </p:nvCxnSpPr>
        <p:spPr>
          <a:xfrm flipH="1">
            <a:off x="2411264" y="2610667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7" idx="2"/>
            <a:endCxn id="13" idx="6"/>
          </p:cNvCxnSpPr>
          <p:nvPr/>
        </p:nvCxnSpPr>
        <p:spPr>
          <a:xfrm flipH="1" flipV="1">
            <a:off x="2411264" y="2610668"/>
            <a:ext cx="453905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>
            <a:stCxn id="18" idx="2"/>
            <a:endCxn id="13" idx="6"/>
          </p:cNvCxnSpPr>
          <p:nvPr/>
        </p:nvCxnSpPr>
        <p:spPr>
          <a:xfrm flipH="1" flipV="1">
            <a:off x="2411264" y="2610668"/>
            <a:ext cx="453905" cy="110312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>
            <a:stCxn id="16" idx="2"/>
            <a:endCxn id="14" idx="6"/>
          </p:cNvCxnSpPr>
          <p:nvPr/>
        </p:nvCxnSpPr>
        <p:spPr>
          <a:xfrm flipH="1">
            <a:off x="2411264" y="2610667"/>
            <a:ext cx="453905" cy="55156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17" idx="2"/>
            <a:endCxn id="14" idx="6"/>
          </p:cNvCxnSpPr>
          <p:nvPr/>
        </p:nvCxnSpPr>
        <p:spPr>
          <a:xfrm flipH="1">
            <a:off x="2411264" y="3162230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>
            <a:stCxn id="18" idx="2"/>
            <a:endCxn id="14" idx="6"/>
          </p:cNvCxnSpPr>
          <p:nvPr/>
        </p:nvCxnSpPr>
        <p:spPr>
          <a:xfrm flipH="1" flipV="1">
            <a:off x="2411264" y="3162231"/>
            <a:ext cx="453905" cy="551559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>
            <a:stCxn id="16" idx="2"/>
            <a:endCxn id="15" idx="6"/>
          </p:cNvCxnSpPr>
          <p:nvPr/>
        </p:nvCxnSpPr>
        <p:spPr>
          <a:xfrm flipH="1">
            <a:off x="2411264" y="2610667"/>
            <a:ext cx="453905" cy="110312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18" idx="2"/>
            <a:endCxn id="15" idx="6"/>
          </p:cNvCxnSpPr>
          <p:nvPr/>
        </p:nvCxnSpPr>
        <p:spPr>
          <a:xfrm flipH="1">
            <a:off x="2411264" y="3713790"/>
            <a:ext cx="453905" cy="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>
            <a:stCxn id="8" idx="2"/>
            <a:endCxn id="16" idx="6"/>
          </p:cNvCxnSpPr>
          <p:nvPr/>
        </p:nvCxnSpPr>
        <p:spPr>
          <a:xfrm flipH="1" flipV="1">
            <a:off x="3328956" y="2610667"/>
            <a:ext cx="453904" cy="25373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20" idx="2"/>
            <a:endCxn id="16" idx="6"/>
          </p:cNvCxnSpPr>
          <p:nvPr/>
        </p:nvCxnSpPr>
        <p:spPr>
          <a:xfrm flipH="1" flipV="1">
            <a:off x="3328956" y="2610667"/>
            <a:ext cx="420424" cy="80529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8" idx="2"/>
            <a:endCxn id="17" idx="6"/>
          </p:cNvCxnSpPr>
          <p:nvPr/>
        </p:nvCxnSpPr>
        <p:spPr>
          <a:xfrm flipH="1">
            <a:off x="3328956" y="2864403"/>
            <a:ext cx="453904" cy="29782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>
            <a:stCxn id="20" idx="2"/>
            <a:endCxn id="17" idx="6"/>
          </p:cNvCxnSpPr>
          <p:nvPr/>
        </p:nvCxnSpPr>
        <p:spPr>
          <a:xfrm flipH="1" flipV="1">
            <a:off x="3328956" y="3162230"/>
            <a:ext cx="420424" cy="25373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>
            <a:stCxn id="20" idx="2"/>
            <a:endCxn id="18" idx="6"/>
          </p:cNvCxnSpPr>
          <p:nvPr/>
        </p:nvCxnSpPr>
        <p:spPr>
          <a:xfrm flipH="1">
            <a:off x="3328956" y="3415966"/>
            <a:ext cx="420424" cy="29782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516630" y="2697412"/>
            <a:ext cx="382622" cy="33398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/>
          <p:cNvSpPr/>
          <p:nvPr/>
        </p:nvSpPr>
        <p:spPr>
          <a:xfrm>
            <a:off x="4516630" y="3271019"/>
            <a:ext cx="382622" cy="33398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1" name="Connecteur droit 50"/>
          <p:cNvCxnSpPr>
            <a:stCxn id="8" idx="2"/>
            <a:endCxn id="18" idx="6"/>
          </p:cNvCxnSpPr>
          <p:nvPr/>
        </p:nvCxnSpPr>
        <p:spPr>
          <a:xfrm flipH="1">
            <a:off x="3328956" y="2864403"/>
            <a:ext cx="453904" cy="84938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>
            <a:off x="1343501" y="2059107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1343501" y="2628657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>
            <a:off x="1317358" y="3162230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1317358" y="3713790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>
            <a:off x="1317358" y="4265355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Ellipse 56"/>
          <p:cNvSpPr/>
          <p:nvPr/>
        </p:nvSpPr>
        <p:spPr>
          <a:xfrm>
            <a:off x="1964807" y="2439688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/>
          <p:cNvSpPr/>
          <p:nvPr/>
        </p:nvSpPr>
        <p:spPr>
          <a:xfrm>
            <a:off x="1950373" y="2988865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1958552" y="3538896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0" name="Connecteur droit avec flèche 59"/>
          <p:cNvCxnSpPr/>
          <p:nvPr/>
        </p:nvCxnSpPr>
        <p:spPr>
          <a:xfrm>
            <a:off x="2256482" y="2610667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>
            <a:off x="2256482" y="3162230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/>
          <p:nvPr/>
        </p:nvCxnSpPr>
        <p:spPr>
          <a:xfrm>
            <a:off x="2256482" y="3713790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17" idx="2"/>
            <a:endCxn id="15" idx="6"/>
          </p:cNvCxnSpPr>
          <p:nvPr/>
        </p:nvCxnSpPr>
        <p:spPr>
          <a:xfrm flipH="1">
            <a:off x="2411264" y="3162230"/>
            <a:ext cx="453905" cy="55156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Ellipse 63"/>
          <p:cNvSpPr/>
          <p:nvPr/>
        </p:nvSpPr>
        <p:spPr>
          <a:xfrm>
            <a:off x="3796120" y="2686356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5" name="Connecteur droit avec flèche 64"/>
          <p:cNvCxnSpPr/>
          <p:nvPr/>
        </p:nvCxnSpPr>
        <p:spPr>
          <a:xfrm>
            <a:off x="4078768" y="2780840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6920395" y="1806995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Back propagation</a:t>
            </a:r>
            <a:endParaRPr lang="fr-FR" sz="2800" u="sng" dirty="0"/>
          </a:p>
        </p:txBody>
      </p:sp>
      <p:sp>
        <p:nvSpPr>
          <p:cNvPr id="67" name="Ellipse 66"/>
          <p:cNvSpPr/>
          <p:nvPr/>
        </p:nvSpPr>
        <p:spPr>
          <a:xfrm>
            <a:off x="4558840" y="2730692"/>
            <a:ext cx="298201" cy="27174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Ellipse 67"/>
          <p:cNvSpPr/>
          <p:nvPr/>
        </p:nvSpPr>
        <p:spPr>
          <a:xfrm>
            <a:off x="4562139" y="3302137"/>
            <a:ext cx="298201" cy="27174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Ellipse 68"/>
          <p:cNvSpPr/>
          <p:nvPr/>
        </p:nvSpPr>
        <p:spPr>
          <a:xfrm>
            <a:off x="4004527" y="2864403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/>
          <p:cNvSpPr/>
          <p:nvPr/>
        </p:nvSpPr>
        <p:spPr>
          <a:xfrm>
            <a:off x="3770195" y="3241070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avec flèche 70"/>
          <p:cNvCxnSpPr/>
          <p:nvPr/>
        </p:nvCxnSpPr>
        <p:spPr>
          <a:xfrm>
            <a:off x="4052843" y="3335554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Ellipse 71"/>
          <p:cNvSpPr/>
          <p:nvPr/>
        </p:nvSpPr>
        <p:spPr>
          <a:xfrm>
            <a:off x="3978602" y="3419117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6998301" y="3219600"/>
                <a:ext cx="3133102" cy="1030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sSubSup>
                            <m:sSubSupPr>
                              <m:ctrlPr>
                                <a:rPr lang="fr-FR" sz="24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301" y="3219600"/>
                <a:ext cx="3133102" cy="103034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H="1">
            <a:off x="3612496" y="3513602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H="1">
            <a:off x="3619666" y="2958887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ZoneTexte 75"/>
              <p:cNvSpPr txBox="1"/>
              <p:nvPr/>
            </p:nvSpPr>
            <p:spPr>
              <a:xfrm>
                <a:off x="6502740" y="4154032"/>
                <a:ext cx="4447115" cy="524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fr-FR" sz="24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l-G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l-GR" sz="24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𝑠𝑖𝑔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l-G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l-GR" sz="24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76" name="ZoneTexte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740" y="4154032"/>
                <a:ext cx="4447115" cy="5246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ZoneTexte 76"/>
              <p:cNvSpPr txBox="1"/>
              <p:nvPr/>
            </p:nvSpPr>
            <p:spPr>
              <a:xfrm>
                <a:off x="6567245" y="4847701"/>
                <a:ext cx="44159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⊛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sSup>
                            <m:sSupPr>
                              <m:ctrlPr>
                                <a:rPr lang="fr-FR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𝑠𝑖𝑔</m:t>
                              </m:r>
                            </m:e>
                            <m: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⊛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77" name="ZoneTexte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245" y="4847701"/>
                <a:ext cx="4415952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Ellipse 77"/>
          <p:cNvSpPr/>
          <p:nvPr/>
        </p:nvSpPr>
        <p:spPr>
          <a:xfrm>
            <a:off x="2904912" y="3524824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9" name="Connecteur droit avec flèche 78"/>
          <p:cNvCxnSpPr/>
          <p:nvPr/>
        </p:nvCxnSpPr>
        <p:spPr>
          <a:xfrm>
            <a:off x="3187560" y="3619308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Ellipse 79"/>
          <p:cNvSpPr/>
          <p:nvPr/>
        </p:nvSpPr>
        <p:spPr>
          <a:xfrm>
            <a:off x="3113319" y="3702871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1" name="Connecteur droit avec flèche 80"/>
          <p:cNvCxnSpPr/>
          <p:nvPr/>
        </p:nvCxnSpPr>
        <p:spPr>
          <a:xfrm flipH="1">
            <a:off x="2747213" y="3797356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Ellipse 81"/>
          <p:cNvSpPr/>
          <p:nvPr/>
        </p:nvSpPr>
        <p:spPr>
          <a:xfrm>
            <a:off x="2894187" y="2977468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3" name="Connecteur droit avec flèche 82"/>
          <p:cNvCxnSpPr/>
          <p:nvPr/>
        </p:nvCxnSpPr>
        <p:spPr>
          <a:xfrm>
            <a:off x="3176835" y="3071952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Ellipse 83"/>
          <p:cNvSpPr/>
          <p:nvPr/>
        </p:nvSpPr>
        <p:spPr>
          <a:xfrm>
            <a:off x="3102594" y="3155515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5" name="Connecteur droit avec flèche 84"/>
          <p:cNvCxnSpPr/>
          <p:nvPr/>
        </p:nvCxnSpPr>
        <p:spPr>
          <a:xfrm flipH="1">
            <a:off x="2736488" y="3250000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Ellipse 85"/>
          <p:cNvSpPr/>
          <p:nvPr/>
        </p:nvSpPr>
        <p:spPr>
          <a:xfrm>
            <a:off x="2887798" y="2430116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7" name="Connecteur droit avec flèche 86"/>
          <p:cNvCxnSpPr/>
          <p:nvPr/>
        </p:nvCxnSpPr>
        <p:spPr>
          <a:xfrm>
            <a:off x="3170446" y="2524600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Ellipse 87"/>
          <p:cNvSpPr/>
          <p:nvPr/>
        </p:nvSpPr>
        <p:spPr>
          <a:xfrm>
            <a:off x="3096205" y="2608163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9" name="Connecteur droit avec flèche 88"/>
          <p:cNvCxnSpPr/>
          <p:nvPr/>
        </p:nvCxnSpPr>
        <p:spPr>
          <a:xfrm flipH="1">
            <a:off x="2730099" y="2702648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ZoneTexte 89"/>
              <p:cNvSpPr txBox="1"/>
              <p:nvPr/>
            </p:nvSpPr>
            <p:spPr>
              <a:xfrm>
                <a:off x="6672145" y="2550873"/>
                <a:ext cx="4368504" cy="491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sz="24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𝑠𝑢𝑝𝑒𝑟𝑣𝑖𝑠𝑒𝑢𝑟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Sup>
                        <m:sSubSupPr>
                          <m:ctrlPr>
                            <a:rPr lang="fr-FR" sz="24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90" name="ZoneTexte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145" y="2550873"/>
                <a:ext cx="4368504" cy="4912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701614" y="5549657"/>
                <a:ext cx="2846892" cy="5579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2800" dirty="0">
                    <a:solidFill>
                      <a:srgbClr val="123A61"/>
                    </a:solidFill>
                  </a:rPr>
                  <a:t>Pot</a:t>
                </a:r>
                <a:r>
                  <a:rPr lang="fr-FR" dirty="0" err="1">
                    <a:solidFill>
                      <a:srgbClr val="123A61"/>
                    </a:solidFill>
                  </a:rPr>
                  <a:t>j</a:t>
                </a:r>
                <a:r>
                  <a:rPr lang="fr-FR" sz="2800" dirty="0">
                    <a:solidFill>
                      <a:srgbClr val="123A61"/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fr-FR" sz="2800" i="1">
                            <a:solidFill>
                              <a:srgbClr val="123A6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800" i="1">
                            <a:solidFill>
                              <a:srgbClr val="123A6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fr-FR" sz="2800" i="1">
                                <a:solidFill>
                                  <a:srgbClr val="123A6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fr-FR" sz="2800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FR" sz="2800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fr-FR" sz="2800" i="1">
                            <a:solidFill>
                              <a:srgbClr val="123A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fr-FR" sz="2800" i="1">
                                <a:solidFill>
                                  <a:srgbClr val="123A6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fr-FR" sz="2800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2800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14" y="5549657"/>
                <a:ext cx="2846892" cy="557910"/>
              </a:xfrm>
              <a:prstGeom prst="rect">
                <a:avLst/>
              </a:prstGeom>
              <a:blipFill rotWithShape="0">
                <a:blip r:embed="rId6"/>
                <a:stretch>
                  <a:fillRect l="-4283" t="-9783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/>
              <p:cNvSpPr/>
              <p:nvPr/>
            </p:nvSpPr>
            <p:spPr>
              <a:xfrm>
                <a:off x="701614" y="6159259"/>
                <a:ext cx="375046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2800" dirty="0" smtClean="0">
                    <a:solidFill>
                      <a:srgbClr val="123A61"/>
                    </a:solidFill>
                  </a:rPr>
                  <a:t>Signal</a:t>
                </a:r>
                <a:r>
                  <a:rPr lang="fr-FR" sz="1600" dirty="0" err="1" smtClean="0">
                    <a:solidFill>
                      <a:srgbClr val="123A61"/>
                    </a:solidFill>
                  </a:rPr>
                  <a:t>out</a:t>
                </a:r>
                <a:r>
                  <a:rPr lang="fr-FR" sz="2800" dirty="0" smtClean="0">
                    <a:solidFill>
                      <a:srgbClr val="123A61"/>
                    </a:solidFill>
                  </a:rPr>
                  <a:t> </a:t>
                </a:r>
                <a:r>
                  <a:rPr lang="fr-FR" sz="2800" dirty="0">
                    <a:solidFill>
                      <a:srgbClr val="123A6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800" b="0" i="0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sigmoi</m:t>
                    </m:r>
                    <m:r>
                      <a:rPr lang="fr-FR" sz="2800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sz="2800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𝑃𝑜𝑡</m:t>
                    </m:r>
                    <m:r>
                      <a:rPr lang="fr-FR" sz="2800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92" name="Rectangle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14" y="6159259"/>
                <a:ext cx="3750468" cy="523220"/>
              </a:xfrm>
              <a:prstGeom prst="rect">
                <a:avLst/>
              </a:prstGeom>
              <a:blipFill rotWithShape="0">
                <a:blip r:embed="rId7"/>
                <a:stretch>
                  <a:fillRect l="-3252" t="-10465" b="-325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3" name="Image 9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380" y="4865018"/>
            <a:ext cx="1799154" cy="1093603"/>
          </a:xfrm>
          <a:prstGeom prst="rect">
            <a:avLst/>
          </a:prstGeom>
        </p:spPr>
      </p:pic>
      <p:sp>
        <p:nvSpPr>
          <p:cNvPr id="94" name="Rectangle 93"/>
          <p:cNvSpPr/>
          <p:nvPr/>
        </p:nvSpPr>
        <p:spPr>
          <a:xfrm>
            <a:off x="678948" y="4734108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err="1" smtClean="0">
                <a:solidFill>
                  <a:srgbClr val="123A61"/>
                </a:solidFill>
              </a:rPr>
              <a:t>Feed</a:t>
            </a:r>
            <a:r>
              <a:rPr lang="fr-FR" sz="2800" u="sng" dirty="0" smtClean="0">
                <a:solidFill>
                  <a:srgbClr val="123A61"/>
                </a:solidFill>
              </a:rPr>
              <a:t> </a:t>
            </a:r>
            <a:r>
              <a:rPr lang="fr-FR" sz="2800" u="sng" dirty="0" err="1" smtClean="0">
                <a:solidFill>
                  <a:srgbClr val="123A61"/>
                </a:solidFill>
              </a:rPr>
              <a:t>forward</a:t>
            </a:r>
            <a:endParaRPr lang="fr-FR" sz="2800" u="sng" dirty="0"/>
          </a:p>
        </p:txBody>
      </p:sp>
    </p:spTree>
    <p:extLst>
      <p:ext uri="{BB962C8B-B14F-4D97-AF65-F5344CB8AC3E}">
        <p14:creationId xmlns:p14="http://schemas.microsoft.com/office/powerpoint/2010/main" val="369663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18663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2 : réseau de convolution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95" name="Rectangle 94"/>
          <p:cNvSpPr/>
          <p:nvPr/>
        </p:nvSpPr>
        <p:spPr>
          <a:xfrm rot="16200000">
            <a:off x="2491540" y="2533975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123A61"/>
                </a:solidFill>
              </a:rPr>
              <a:t>Convolution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 rot="16200000">
            <a:off x="3258236" y="2533974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123A61"/>
                </a:solidFill>
              </a:rPr>
              <a:t>Normalisation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 rot="16200000">
            <a:off x="5577091" y="2533977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123A61"/>
                </a:solidFill>
              </a:rPr>
              <a:t>Pooling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 rot="16200000">
            <a:off x="4034316" y="2533978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123A61"/>
                </a:solidFill>
              </a:rPr>
              <a:t>Convolution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 rot="16200000">
            <a:off x="4801012" y="2533977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123A61"/>
                </a:solidFill>
              </a:rPr>
              <a:t>Normalisation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 rot="16200000">
            <a:off x="6387229" y="2533974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123A61"/>
                </a:solidFill>
              </a:rPr>
              <a:t>Convolution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 rot="16200000">
            <a:off x="7153925" y="2533973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123A61"/>
                </a:solidFill>
              </a:rPr>
              <a:t>Normalisation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 rot="16200000">
            <a:off x="7920621" y="2533978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123A61"/>
                </a:solidFill>
              </a:rPr>
              <a:t>Pooling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1910353" y="2274378"/>
            <a:ext cx="1022889" cy="1015139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123A61"/>
                </a:solidFill>
              </a:rPr>
              <a:t>Image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104" name="Ellipse 103"/>
          <p:cNvSpPr/>
          <p:nvPr/>
        </p:nvSpPr>
        <p:spPr>
          <a:xfrm>
            <a:off x="9481276" y="1987660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Ellipse 104"/>
          <p:cNvSpPr/>
          <p:nvPr/>
        </p:nvSpPr>
        <p:spPr>
          <a:xfrm>
            <a:off x="9481276" y="2263303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Ellipse 105"/>
          <p:cNvSpPr/>
          <p:nvPr/>
        </p:nvSpPr>
        <p:spPr>
          <a:xfrm>
            <a:off x="9481276" y="2561018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Ellipse 106"/>
          <p:cNvSpPr/>
          <p:nvPr/>
        </p:nvSpPr>
        <p:spPr>
          <a:xfrm>
            <a:off x="9481276" y="2836661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Ellipse 107"/>
          <p:cNvSpPr/>
          <p:nvPr/>
        </p:nvSpPr>
        <p:spPr>
          <a:xfrm>
            <a:off x="9481276" y="3132225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Ellipse 108"/>
          <p:cNvSpPr/>
          <p:nvPr/>
        </p:nvSpPr>
        <p:spPr>
          <a:xfrm>
            <a:off x="9481276" y="3407868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10260789" y="2455988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10260789" y="2921645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2" name="Connecteur droit 111"/>
          <p:cNvCxnSpPr>
            <a:stCxn id="104" idx="6"/>
            <a:endCxn id="110" idx="2"/>
          </p:cNvCxnSpPr>
          <p:nvPr/>
        </p:nvCxnSpPr>
        <p:spPr>
          <a:xfrm>
            <a:off x="9682754" y="2092274"/>
            <a:ext cx="578035" cy="468328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112"/>
          <p:cNvCxnSpPr>
            <a:stCxn id="104" idx="6"/>
            <a:endCxn id="111" idx="2"/>
          </p:cNvCxnSpPr>
          <p:nvPr/>
        </p:nvCxnSpPr>
        <p:spPr>
          <a:xfrm>
            <a:off x="9682754" y="2092274"/>
            <a:ext cx="578035" cy="933985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/>
          <p:cNvCxnSpPr>
            <a:stCxn id="105" idx="6"/>
            <a:endCxn id="110" idx="2"/>
          </p:cNvCxnSpPr>
          <p:nvPr/>
        </p:nvCxnSpPr>
        <p:spPr>
          <a:xfrm>
            <a:off x="9682754" y="2367917"/>
            <a:ext cx="578035" cy="192685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/>
          <p:cNvCxnSpPr>
            <a:stCxn id="105" idx="6"/>
            <a:endCxn id="111" idx="2"/>
          </p:cNvCxnSpPr>
          <p:nvPr/>
        </p:nvCxnSpPr>
        <p:spPr>
          <a:xfrm>
            <a:off x="9682754" y="2367917"/>
            <a:ext cx="578035" cy="65834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115"/>
          <p:cNvCxnSpPr>
            <a:stCxn id="106" idx="6"/>
            <a:endCxn id="110" idx="2"/>
          </p:cNvCxnSpPr>
          <p:nvPr/>
        </p:nvCxnSpPr>
        <p:spPr>
          <a:xfrm flipV="1">
            <a:off x="9682754" y="2560602"/>
            <a:ext cx="578035" cy="10503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116"/>
          <p:cNvCxnSpPr>
            <a:stCxn id="106" idx="6"/>
            <a:endCxn id="111" idx="2"/>
          </p:cNvCxnSpPr>
          <p:nvPr/>
        </p:nvCxnSpPr>
        <p:spPr>
          <a:xfrm>
            <a:off x="9682754" y="2665632"/>
            <a:ext cx="578035" cy="36062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117"/>
          <p:cNvCxnSpPr>
            <a:stCxn id="107" idx="6"/>
            <a:endCxn id="110" idx="2"/>
          </p:cNvCxnSpPr>
          <p:nvPr/>
        </p:nvCxnSpPr>
        <p:spPr>
          <a:xfrm flipV="1">
            <a:off x="9682754" y="2560602"/>
            <a:ext cx="578035" cy="38067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118"/>
          <p:cNvCxnSpPr>
            <a:stCxn id="107" idx="6"/>
            <a:endCxn id="111" idx="2"/>
          </p:cNvCxnSpPr>
          <p:nvPr/>
        </p:nvCxnSpPr>
        <p:spPr>
          <a:xfrm>
            <a:off x="9682754" y="2941275"/>
            <a:ext cx="578035" cy="8498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119"/>
          <p:cNvCxnSpPr>
            <a:stCxn id="108" idx="6"/>
            <a:endCxn id="111" idx="2"/>
          </p:cNvCxnSpPr>
          <p:nvPr/>
        </p:nvCxnSpPr>
        <p:spPr>
          <a:xfrm flipV="1">
            <a:off x="9682754" y="3026259"/>
            <a:ext cx="578035" cy="21058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8" idx="6"/>
            <a:endCxn id="110" idx="2"/>
          </p:cNvCxnSpPr>
          <p:nvPr/>
        </p:nvCxnSpPr>
        <p:spPr>
          <a:xfrm flipV="1">
            <a:off x="9682754" y="2560602"/>
            <a:ext cx="578035" cy="67623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0" idx="2"/>
          </p:cNvCxnSpPr>
          <p:nvPr/>
        </p:nvCxnSpPr>
        <p:spPr>
          <a:xfrm flipV="1">
            <a:off x="9682754" y="2560602"/>
            <a:ext cx="578035" cy="95188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09" idx="6"/>
            <a:endCxn id="111" idx="2"/>
          </p:cNvCxnSpPr>
          <p:nvPr/>
        </p:nvCxnSpPr>
        <p:spPr>
          <a:xfrm flipV="1">
            <a:off x="9682754" y="3026259"/>
            <a:ext cx="578035" cy="48622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avec flèche 123"/>
          <p:cNvCxnSpPr>
            <a:stCxn id="103" idx="3"/>
            <a:endCxn id="95" idx="0"/>
          </p:cNvCxnSpPr>
          <p:nvPr/>
        </p:nvCxnSpPr>
        <p:spPr>
          <a:xfrm>
            <a:off x="2933242" y="2781948"/>
            <a:ext cx="2634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avec flèche 124"/>
          <p:cNvCxnSpPr>
            <a:stCxn id="95" idx="2"/>
            <a:endCxn id="96" idx="0"/>
          </p:cNvCxnSpPr>
          <p:nvPr/>
        </p:nvCxnSpPr>
        <p:spPr>
          <a:xfrm flipV="1">
            <a:off x="3692659" y="2781947"/>
            <a:ext cx="27075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avec flèche 125"/>
          <p:cNvCxnSpPr>
            <a:stCxn id="96" idx="2"/>
            <a:endCxn id="98" idx="0"/>
          </p:cNvCxnSpPr>
          <p:nvPr/>
        </p:nvCxnSpPr>
        <p:spPr>
          <a:xfrm>
            <a:off x="4459355" y="2781947"/>
            <a:ext cx="280134" cy="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avec flèche 126"/>
          <p:cNvCxnSpPr>
            <a:stCxn id="98" idx="2"/>
            <a:endCxn id="99" idx="0"/>
          </p:cNvCxnSpPr>
          <p:nvPr/>
        </p:nvCxnSpPr>
        <p:spPr>
          <a:xfrm flipV="1">
            <a:off x="5235435" y="2781950"/>
            <a:ext cx="27075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>
            <a:stCxn id="99" idx="2"/>
            <a:endCxn id="97" idx="0"/>
          </p:cNvCxnSpPr>
          <p:nvPr/>
        </p:nvCxnSpPr>
        <p:spPr>
          <a:xfrm>
            <a:off x="6002131" y="2781950"/>
            <a:ext cx="2801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>
            <a:stCxn id="97" idx="2"/>
            <a:endCxn id="100" idx="0"/>
          </p:cNvCxnSpPr>
          <p:nvPr/>
        </p:nvCxnSpPr>
        <p:spPr>
          <a:xfrm flipV="1">
            <a:off x="6778210" y="2781947"/>
            <a:ext cx="314192" cy="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>
            <a:stCxn id="100" idx="2"/>
            <a:endCxn id="101" idx="0"/>
          </p:cNvCxnSpPr>
          <p:nvPr/>
        </p:nvCxnSpPr>
        <p:spPr>
          <a:xfrm flipV="1">
            <a:off x="7588348" y="2781946"/>
            <a:ext cx="27075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>
            <a:stCxn id="101" idx="2"/>
            <a:endCxn id="102" idx="0"/>
          </p:cNvCxnSpPr>
          <p:nvPr/>
        </p:nvCxnSpPr>
        <p:spPr>
          <a:xfrm>
            <a:off x="8355044" y="2781946"/>
            <a:ext cx="270750" cy="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>
            <a:stCxn id="103" idx="3"/>
          </p:cNvCxnSpPr>
          <p:nvPr/>
        </p:nvCxnSpPr>
        <p:spPr>
          <a:xfrm flipV="1">
            <a:off x="2933242" y="2464259"/>
            <a:ext cx="263470" cy="3176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>
            <a:stCxn id="103" idx="3"/>
          </p:cNvCxnSpPr>
          <p:nvPr/>
        </p:nvCxnSpPr>
        <p:spPr>
          <a:xfrm>
            <a:off x="2933242" y="2781948"/>
            <a:ext cx="262465" cy="3502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>
            <a:stCxn id="103" idx="3"/>
          </p:cNvCxnSpPr>
          <p:nvPr/>
        </p:nvCxnSpPr>
        <p:spPr>
          <a:xfrm flipV="1">
            <a:off x="2933242" y="1914490"/>
            <a:ext cx="262465" cy="867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avec flèche 134"/>
          <p:cNvCxnSpPr>
            <a:stCxn id="103" idx="3"/>
          </p:cNvCxnSpPr>
          <p:nvPr/>
        </p:nvCxnSpPr>
        <p:spPr>
          <a:xfrm>
            <a:off x="2933242" y="2781948"/>
            <a:ext cx="262465" cy="8312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avec flèche 135"/>
          <p:cNvCxnSpPr>
            <a:endCxn id="104" idx="2"/>
          </p:cNvCxnSpPr>
          <p:nvPr/>
        </p:nvCxnSpPr>
        <p:spPr>
          <a:xfrm>
            <a:off x="9128048" y="2089688"/>
            <a:ext cx="353228" cy="25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avec flèche 136"/>
          <p:cNvCxnSpPr>
            <a:endCxn id="105" idx="2"/>
          </p:cNvCxnSpPr>
          <p:nvPr/>
        </p:nvCxnSpPr>
        <p:spPr>
          <a:xfrm flipV="1">
            <a:off x="9121741" y="2367917"/>
            <a:ext cx="359535" cy="4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avec flèche 137"/>
          <p:cNvCxnSpPr>
            <a:endCxn id="106" idx="2"/>
          </p:cNvCxnSpPr>
          <p:nvPr/>
        </p:nvCxnSpPr>
        <p:spPr>
          <a:xfrm>
            <a:off x="9121741" y="2665215"/>
            <a:ext cx="359535" cy="4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avec flèche 138"/>
          <p:cNvCxnSpPr>
            <a:endCxn id="107" idx="2"/>
          </p:cNvCxnSpPr>
          <p:nvPr/>
        </p:nvCxnSpPr>
        <p:spPr>
          <a:xfrm>
            <a:off x="9128048" y="2941275"/>
            <a:ext cx="3532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avec flèche 139"/>
          <p:cNvCxnSpPr>
            <a:endCxn id="108" idx="2"/>
          </p:cNvCxnSpPr>
          <p:nvPr/>
        </p:nvCxnSpPr>
        <p:spPr>
          <a:xfrm>
            <a:off x="9121741" y="3236838"/>
            <a:ext cx="35953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avec flèche 140"/>
          <p:cNvCxnSpPr>
            <a:endCxn id="109" idx="2"/>
          </p:cNvCxnSpPr>
          <p:nvPr/>
        </p:nvCxnSpPr>
        <p:spPr>
          <a:xfrm>
            <a:off x="9128048" y="3512482"/>
            <a:ext cx="3532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2" name="Image 1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344" y="4234758"/>
            <a:ext cx="8905840" cy="18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4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Architecture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5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2 : couche de convolution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59" name="Image 5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301" y="4181461"/>
            <a:ext cx="2139835" cy="2080773"/>
          </a:xfrm>
          <a:prstGeom prst="rect">
            <a:avLst/>
          </a:prstGeom>
        </p:spPr>
      </p:pic>
      <p:pic>
        <p:nvPicPr>
          <p:cNvPr id="60" name="Espace réservé du contenu 12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6" y="2852624"/>
            <a:ext cx="7787097" cy="3585883"/>
          </a:xfrm>
        </p:spPr>
      </p:pic>
      <p:pic>
        <p:nvPicPr>
          <p:cNvPr id="61" name="Image 6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649" y="1743959"/>
            <a:ext cx="3576570" cy="1091033"/>
          </a:xfrm>
          <a:prstGeom prst="rect">
            <a:avLst/>
          </a:prstGeom>
        </p:spPr>
      </p:pic>
      <p:sp>
        <p:nvSpPr>
          <p:cNvPr id="62" name="ZoneTexte 61"/>
          <p:cNvSpPr txBox="1"/>
          <p:nvPr/>
        </p:nvSpPr>
        <p:spPr>
          <a:xfrm>
            <a:off x="5418056" y="2086941"/>
            <a:ext cx="938517" cy="397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Filtres :</a:t>
            </a:r>
            <a:endParaRPr lang="fr-FR" dirty="0"/>
          </a:p>
        </p:txBody>
      </p:sp>
      <p:sp>
        <p:nvSpPr>
          <p:cNvPr id="63" name="Rectangle 62"/>
          <p:cNvSpPr/>
          <p:nvPr/>
        </p:nvSpPr>
        <p:spPr>
          <a:xfrm>
            <a:off x="777503" y="1825331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Convolution</a:t>
            </a:r>
            <a:endParaRPr lang="fr-FR" sz="2800" u="sng" dirty="0"/>
          </a:p>
        </p:txBody>
      </p:sp>
    </p:spTree>
    <p:extLst>
      <p:ext uri="{BB962C8B-B14F-4D97-AF65-F5344CB8AC3E}">
        <p14:creationId xmlns:p14="http://schemas.microsoft.com/office/powerpoint/2010/main" val="3567428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8" name="Espace réservé du contenu 9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70" y="2723925"/>
            <a:ext cx="7790117" cy="3714582"/>
          </a:xfrm>
        </p:spPr>
      </p:pic>
      <p:pic>
        <p:nvPicPr>
          <p:cNvPr id="9" name="Espace réservé du contenu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05" y="3743055"/>
            <a:ext cx="2451319" cy="241852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77503" y="1825331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err="1" smtClean="0">
                <a:solidFill>
                  <a:srgbClr val="123A61"/>
                </a:solidFill>
              </a:rPr>
              <a:t>ReLU</a:t>
            </a:r>
            <a:endParaRPr lang="fr-FR" sz="2800" u="sng" dirty="0"/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160256" y="75414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2 : fonction </a:t>
            </a:r>
            <a:r>
              <a:rPr lang="fr-FR" dirty="0" err="1" smtClean="0">
                <a:solidFill>
                  <a:schemeClr val="bg1"/>
                </a:solidFill>
                <a:latin typeface="Product Sans" panose="020B0403030502040203" pitchFamily="34" charset="0"/>
              </a:rPr>
              <a:t>ReLU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813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8" name="Espace réservé du contenu 10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44" y="2455120"/>
            <a:ext cx="8210652" cy="3856754"/>
          </a:xfrm>
        </p:spPr>
      </p:pic>
      <p:pic>
        <p:nvPicPr>
          <p:cNvPr id="9" name="Espace réservé du contenu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310" y="3600981"/>
            <a:ext cx="2002586" cy="198706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77503" y="1825331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err="1" smtClean="0">
                <a:solidFill>
                  <a:srgbClr val="123A61"/>
                </a:solidFill>
              </a:rPr>
              <a:t>Pooling</a:t>
            </a:r>
            <a:endParaRPr lang="fr-FR" sz="2800" u="sng" dirty="0"/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160256" y="75414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2 : couche </a:t>
            </a:r>
            <a:r>
              <a:rPr lang="fr-FR" dirty="0" err="1" smtClean="0">
                <a:solidFill>
                  <a:schemeClr val="bg1"/>
                </a:solidFill>
                <a:latin typeface="Product Sans" panose="020B0403030502040203" pitchFamily="34" charset="0"/>
              </a:rPr>
              <a:t>pooling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771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160256" y="75414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Problèmes rencontrés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01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2 : résultats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83" t="16303" r="2735" b="29757"/>
          <a:stretch/>
        </p:blipFill>
        <p:spPr>
          <a:xfrm>
            <a:off x="6446182" y="1607782"/>
            <a:ext cx="4997101" cy="29081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159135" y="4838184"/>
            <a:ext cx="1584960" cy="144122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Matrice de confusion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899656" y="5143300"/>
            <a:ext cx="12993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/>
              <a:t>+</a:t>
            </a:r>
            <a:endParaRPr lang="fr-FR" sz="2400" dirty="0"/>
          </a:p>
          <a:p>
            <a:pPr algn="ctr"/>
            <a:r>
              <a:rPr lang="fr-FR" sz="2400" dirty="0" smtClean="0"/>
              <a:t>X Images</a:t>
            </a:r>
            <a:endParaRPr lang="fr-FR" sz="2400" dirty="0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4732421" y="4491948"/>
            <a:ext cx="101065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311545" y="2413665"/>
            <a:ext cx="24756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/>
              <a:t>Description model</a:t>
            </a:r>
          </a:p>
          <a:p>
            <a:pPr algn="ctr"/>
            <a:r>
              <a:rPr lang="fr-FR" sz="2400" dirty="0" smtClean="0"/>
              <a:t>+</a:t>
            </a:r>
            <a:endParaRPr lang="fr-FR" sz="2400" dirty="0"/>
          </a:p>
        </p:txBody>
      </p:sp>
      <p:sp>
        <p:nvSpPr>
          <p:cNvPr id="20" name="Rectangle 19"/>
          <p:cNvSpPr/>
          <p:nvPr/>
        </p:nvSpPr>
        <p:spPr>
          <a:xfrm>
            <a:off x="9121088" y="4786915"/>
            <a:ext cx="30771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dirty="0" smtClean="0">
                <a:solidFill>
                  <a:srgbClr val="123A61"/>
                </a:solidFill>
              </a:rPr>
              <a:t>X %</a:t>
            </a:r>
          </a:p>
          <a:p>
            <a:pPr algn="ctr"/>
            <a:r>
              <a:rPr lang="fr-FR" sz="2800" dirty="0">
                <a:solidFill>
                  <a:srgbClr val="123A61"/>
                </a:solidFill>
              </a:rPr>
              <a:t>Y </a:t>
            </a:r>
            <a:r>
              <a:rPr lang="fr-FR" sz="2800" dirty="0" smtClean="0">
                <a:solidFill>
                  <a:srgbClr val="123A61"/>
                </a:solidFill>
              </a:rPr>
              <a:t>paramètres</a:t>
            </a:r>
          </a:p>
          <a:p>
            <a:pPr algn="ctr"/>
            <a:r>
              <a:rPr lang="fr-FR" sz="2800" dirty="0" smtClean="0">
                <a:solidFill>
                  <a:srgbClr val="123A61"/>
                </a:solidFill>
              </a:rPr>
              <a:t>Z h d’entrainement</a:t>
            </a:r>
            <a:endParaRPr lang="fr-FR" sz="28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61" b="7973"/>
          <a:stretch/>
        </p:blipFill>
        <p:spPr>
          <a:xfrm>
            <a:off x="1483112" y="3197895"/>
            <a:ext cx="2132479" cy="199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Conclusion reconnaissance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371308" y="1828800"/>
            <a:ext cx="11455666" cy="417334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>
                <a:solidFill>
                  <a:srgbClr val="9657DB"/>
                </a:solidFill>
                <a:latin typeface="Product Sans" panose="020B0403030502040203" pitchFamily="34" charset="0"/>
              </a:rPr>
              <a:t>Comment ajouter des nouveaux utilisateurs ?</a:t>
            </a:r>
          </a:p>
          <a:p>
            <a:pPr algn="ctr"/>
            <a:endParaRPr lang="fr-FR" dirty="0" smtClean="0">
              <a:solidFill>
                <a:srgbClr val="9657DB"/>
              </a:solidFill>
              <a:latin typeface="Product Sans" panose="020B0403030502040203" pitchFamily="34" charset="0"/>
            </a:endParaRPr>
          </a:p>
          <a:p>
            <a:pPr algn="ctr"/>
            <a:r>
              <a:rPr lang="fr-FR" dirty="0" smtClean="0">
                <a:solidFill>
                  <a:srgbClr val="9657DB"/>
                </a:solidFill>
                <a:latin typeface="Product Sans" panose="020B0403030502040203" pitchFamily="34" charset="0"/>
              </a:rPr>
              <a:t>Comment dimensionner sa base de données ?</a:t>
            </a:r>
          </a:p>
          <a:p>
            <a:pPr algn="ctr"/>
            <a:endParaRPr lang="fr-FR" dirty="0">
              <a:solidFill>
                <a:srgbClr val="9657DB"/>
              </a:solidFill>
              <a:latin typeface="Product Sans" panose="020B0403030502040203" pitchFamily="34" charset="0"/>
            </a:endParaRPr>
          </a:p>
          <a:p>
            <a:pPr algn="ctr"/>
            <a:r>
              <a:rPr lang="fr-FR" dirty="0" smtClean="0">
                <a:solidFill>
                  <a:srgbClr val="9657DB"/>
                </a:solidFill>
                <a:latin typeface="Product Sans" panose="020B0403030502040203" pitchFamily="34" charset="0"/>
              </a:rPr>
              <a:t>Comment dimensionner son model ?</a:t>
            </a:r>
            <a:endParaRPr lang="fr-FR" dirty="0">
              <a:solidFill>
                <a:srgbClr val="9657DB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35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BD9C2"/>
            </a:gs>
            <a:gs pos="59000">
              <a:srgbClr val="6DB0DD"/>
            </a:gs>
            <a:gs pos="94000">
              <a:srgbClr val="9657D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891847" y="2454555"/>
            <a:ext cx="438453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0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Sécurité </a:t>
            </a:r>
            <a:endParaRPr lang="fr-FR" sz="8000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935" y="0"/>
            <a:ext cx="2060361" cy="2060361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696535" y="4851935"/>
            <a:ext cx="8775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u="sng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Objectif</a:t>
            </a:r>
            <a:r>
              <a:rPr lang="fr-FR" sz="3600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 : sécuriser les données utilisateurs</a:t>
            </a:r>
            <a:endParaRPr lang="fr-FR" sz="36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59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Sécurité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92" y="4134727"/>
            <a:ext cx="1863969" cy="186396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925" y="4292401"/>
            <a:ext cx="1548618" cy="154861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607" y="4213564"/>
            <a:ext cx="1706293" cy="1706293"/>
          </a:xfrm>
          <a:prstGeom prst="rect">
            <a:avLst/>
          </a:prstGeom>
        </p:spPr>
      </p:pic>
      <p:cxnSp>
        <p:nvCxnSpPr>
          <p:cNvPr id="11" name="Connecteur droit avec flèche 10"/>
          <p:cNvCxnSpPr/>
          <p:nvPr/>
        </p:nvCxnSpPr>
        <p:spPr>
          <a:xfrm>
            <a:off x="2771335" y="4923692"/>
            <a:ext cx="263359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H="1">
            <a:off x="2693963" y="5221454"/>
            <a:ext cx="2710962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9" idx="3"/>
            <a:endCxn id="10" idx="1"/>
          </p:cNvCxnSpPr>
          <p:nvPr/>
        </p:nvCxnSpPr>
        <p:spPr>
          <a:xfrm>
            <a:off x="6953543" y="5066710"/>
            <a:ext cx="2732064" cy="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3490253" y="4468833"/>
            <a:ext cx="1195754" cy="11957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14"/>
          <p:cNvCxnSpPr>
            <a:stCxn id="14" idx="0"/>
          </p:cNvCxnSpPr>
          <p:nvPr/>
        </p:nvCxnSpPr>
        <p:spPr>
          <a:xfrm flipV="1">
            <a:off x="4088130" y="3973435"/>
            <a:ext cx="0" cy="495398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2378905" y="3343972"/>
            <a:ext cx="3418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latin typeface="Avenir Heavy" charset="0"/>
                <a:ea typeface="Avenir Heavy" charset="0"/>
                <a:cs typeface="Avenir Heavy" charset="0"/>
              </a:rPr>
              <a:t>Informations sensibles (login, </a:t>
            </a:r>
            <a:r>
              <a:rPr lang="fr-FR" sz="1600" b="1" dirty="0" err="1" smtClean="0">
                <a:latin typeface="Avenir Heavy" charset="0"/>
                <a:ea typeface="Avenir Heavy" charset="0"/>
                <a:cs typeface="Avenir Heavy" charset="0"/>
              </a:rPr>
              <a:t>password</a:t>
            </a:r>
            <a:r>
              <a:rPr lang="fr-FR" sz="1600" b="1" dirty="0" smtClean="0">
                <a:latin typeface="Avenir Heavy" charset="0"/>
                <a:ea typeface="Avenir Heavy" charset="0"/>
                <a:cs typeface="Avenir Heavy" charset="0"/>
              </a:rPr>
              <a:t>, </a:t>
            </a:r>
            <a:r>
              <a:rPr lang="fr-FR" sz="1600" b="1" dirty="0" err="1" smtClean="0">
                <a:latin typeface="Avenir Heavy" charset="0"/>
                <a:ea typeface="Avenir Heavy" charset="0"/>
                <a:cs typeface="Avenir Heavy" charset="0"/>
              </a:rPr>
              <a:t>credit</a:t>
            </a:r>
            <a:r>
              <a:rPr lang="fr-FR" sz="1600" b="1" dirty="0">
                <a:latin typeface="Avenir Heavy" charset="0"/>
                <a:ea typeface="Avenir Heavy" charset="0"/>
                <a:cs typeface="Avenir Heavy" charset="0"/>
              </a:rPr>
              <a:t> </a:t>
            </a:r>
            <a:r>
              <a:rPr lang="fr-FR" sz="1600" b="1" dirty="0" err="1" smtClean="0">
                <a:latin typeface="Avenir Heavy" charset="0"/>
                <a:ea typeface="Avenir Heavy" charset="0"/>
                <a:cs typeface="Avenir Heavy" charset="0"/>
              </a:rPr>
              <a:t>card</a:t>
            </a:r>
            <a:r>
              <a:rPr lang="fr-FR" sz="1600" b="1" dirty="0" smtClean="0">
                <a:latin typeface="Avenir Heavy" charset="0"/>
                <a:ea typeface="Avenir Heavy" charset="0"/>
                <a:cs typeface="Avenir Heavy" charset="0"/>
              </a:rPr>
              <a:t>, </a:t>
            </a:r>
            <a:r>
              <a:rPr lang="mr-IN" sz="1600" b="1" dirty="0" smtClean="0">
                <a:latin typeface="Avenir Heavy" charset="0"/>
                <a:ea typeface="Avenir Heavy" charset="0"/>
                <a:cs typeface="Avenir Heavy" charset="0"/>
              </a:rPr>
              <a:t>…</a:t>
            </a:r>
            <a:r>
              <a:rPr lang="fr-FR" sz="1600" b="1" dirty="0" smtClean="0">
                <a:latin typeface="Avenir Heavy" charset="0"/>
                <a:ea typeface="Avenir Heavy" charset="0"/>
                <a:cs typeface="Avenir Heavy" charset="0"/>
              </a:rPr>
              <a:t>)</a:t>
            </a:r>
            <a:endParaRPr lang="fr-FR" sz="1600" b="1" dirty="0">
              <a:latin typeface="Avenir Heavy" charset="0"/>
              <a:ea typeface="Avenir Heavy" charset="0"/>
              <a:cs typeface="Avenir Heavy" charset="0"/>
            </a:endParaRPr>
          </a:p>
        </p:txBody>
      </p:sp>
      <p:graphicFrame>
        <p:nvGraphicFramePr>
          <p:cNvPr id="17" name="Tableau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683530"/>
              </p:ext>
            </p:extLst>
          </p:nvPr>
        </p:nvGraphicFramePr>
        <p:xfrm>
          <a:off x="6815014" y="2175531"/>
          <a:ext cx="4467274" cy="146082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37809"/>
                <a:gridCol w="2236764"/>
                <a:gridCol w="998806"/>
                <a:gridCol w="393895"/>
              </a:tblGrid>
              <a:tr h="365207"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ID User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Login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err="1" smtClean="0"/>
                        <a:t>Password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</a:tr>
              <a:tr h="365207"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1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err="1" smtClean="0"/>
                        <a:t>harry.covert@gmail.com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err="1" smtClean="0"/>
                        <a:t>password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</a:tr>
              <a:tr h="365207"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2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err="1" smtClean="0"/>
                        <a:t>toto@hotmail.fr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123456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</a:tr>
              <a:tr h="365207"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8" name="Connecteur droit 17"/>
          <p:cNvCxnSpPr>
            <a:stCxn id="10" idx="0"/>
          </p:cNvCxnSpPr>
          <p:nvPr/>
        </p:nvCxnSpPr>
        <p:spPr>
          <a:xfrm flipH="1" flipV="1">
            <a:off x="9101797" y="3909723"/>
            <a:ext cx="1436957" cy="303841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334108" y="1739396"/>
            <a:ext cx="58451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● Sécurité basique ne résistant pas aux attaques les plus simples</a:t>
            </a:r>
          </a:p>
          <a:p>
            <a:r>
              <a:rPr lang="fr-FR" sz="2000" dirty="0" smtClean="0"/>
              <a:t>● Données sensibles transitant et/ou stocké dans la base de donnée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58876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Sécurité : Hachage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140634" y="2232074"/>
            <a:ext cx="1705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/>
              <a:t>Password</a:t>
            </a:r>
            <a:endParaRPr lang="fr-FR" sz="2400" dirty="0"/>
          </a:p>
        </p:txBody>
      </p:sp>
      <p:sp>
        <p:nvSpPr>
          <p:cNvPr id="9" name="ZoneTexte 8"/>
          <p:cNvSpPr txBox="1"/>
          <p:nvPr/>
        </p:nvSpPr>
        <p:spPr>
          <a:xfrm>
            <a:off x="6593057" y="2232074"/>
            <a:ext cx="50456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5f4dcc3b5aa765d61d8327deb882cf99</a:t>
            </a:r>
          </a:p>
          <a:p>
            <a:endParaRPr lang="fr-FR" dirty="0"/>
          </a:p>
        </p:txBody>
      </p:sp>
      <p:cxnSp>
        <p:nvCxnSpPr>
          <p:cNvPr id="10" name="Connecteur droit avec flèche 9"/>
          <p:cNvCxnSpPr/>
          <p:nvPr/>
        </p:nvCxnSpPr>
        <p:spPr>
          <a:xfrm flipV="1">
            <a:off x="3846341" y="2496643"/>
            <a:ext cx="248998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747931" y="2924571"/>
            <a:ext cx="50456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5f4dcc3b5aa765d61d8327deb882cf99</a:t>
            </a:r>
          </a:p>
          <a:p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8834511" y="2902593"/>
            <a:ext cx="1705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/>
              <a:t>Password</a:t>
            </a:r>
            <a:endParaRPr lang="fr-FR" sz="2400" dirty="0"/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5906085" y="3127855"/>
            <a:ext cx="2746716" cy="1862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Multiplication 16"/>
          <p:cNvSpPr/>
          <p:nvPr/>
        </p:nvSpPr>
        <p:spPr>
          <a:xfrm>
            <a:off x="6898443" y="2799540"/>
            <a:ext cx="675249" cy="675249"/>
          </a:xfrm>
          <a:prstGeom prst="mathMultiply">
            <a:avLst/>
          </a:prstGeom>
          <a:solidFill>
            <a:srgbClr val="FF0000"/>
          </a:solidFill>
          <a:ln w="127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747931" y="3603990"/>
            <a:ext cx="7229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>
                <a:sym typeface="Wingdings"/>
              </a:rPr>
              <a:t>Password</a:t>
            </a:r>
            <a:r>
              <a:rPr lang="fr-FR" sz="2400" dirty="0" smtClean="0">
                <a:sym typeface="Wingdings"/>
              </a:rPr>
              <a:t> = </a:t>
            </a:r>
            <a:r>
              <a:rPr lang="fr-FR" sz="2400" dirty="0" err="1" smtClean="0">
                <a:sym typeface="Wingdings"/>
              </a:rPr>
              <a:t>Password</a:t>
            </a:r>
            <a:r>
              <a:rPr lang="fr-FR" sz="2400" dirty="0" smtClean="0"/>
              <a:t> </a:t>
            </a:r>
            <a:r>
              <a:rPr lang="fr-FR" sz="2400" dirty="0" smtClean="0">
                <a:sym typeface="Wingdings"/>
              </a:rPr>
              <a:t> </a:t>
            </a:r>
            <a:r>
              <a:rPr lang="nl-NL" sz="2400" dirty="0" smtClean="0"/>
              <a:t>5f4dcc3b5</a:t>
            </a:r>
            <a:r>
              <a:rPr lang="mr-IN" sz="2400" dirty="0" smtClean="0"/>
              <a:t>…</a:t>
            </a:r>
            <a:r>
              <a:rPr lang="fr-FR" sz="2400" dirty="0" smtClean="0"/>
              <a:t> =</a:t>
            </a:r>
            <a:r>
              <a:rPr lang="nl-NL" sz="2400" dirty="0" smtClean="0"/>
              <a:t> 5f4dcc3b5</a:t>
            </a:r>
            <a:r>
              <a:rPr lang="mr-IN" sz="2400" dirty="0" smtClean="0"/>
              <a:t>…</a:t>
            </a:r>
            <a:r>
              <a:rPr lang="fr-FR" sz="2400" dirty="0" smtClean="0"/>
              <a:t> 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747931" y="4384431"/>
            <a:ext cx="8514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● Attaque par force brute</a:t>
            </a:r>
          </a:p>
          <a:p>
            <a:r>
              <a:rPr lang="fr-FR" sz="2400" dirty="0" smtClean="0"/>
              <a:t>● Attaque par dictionnaire</a:t>
            </a:r>
          </a:p>
          <a:p>
            <a:r>
              <a:rPr lang="fr-FR" sz="2400" dirty="0" smtClean="0"/>
              <a:t>● Attaque par « Rainbow Table »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4645855" y="2100702"/>
            <a:ext cx="1083212" cy="37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MD5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088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Sécurité : Hachage salé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281332" y="2719754"/>
            <a:ext cx="2321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/>
              <a:t>Password</a:t>
            </a:r>
            <a:r>
              <a:rPr lang="fr-FR" sz="2400" dirty="0" smtClean="0"/>
              <a:t> + Sel1</a:t>
            </a:r>
            <a:endParaRPr lang="fr-FR" sz="2400" dirty="0"/>
          </a:p>
        </p:txBody>
      </p:sp>
      <p:sp>
        <p:nvSpPr>
          <p:cNvPr id="16" name="ZoneTexte 15"/>
          <p:cNvSpPr txBox="1"/>
          <p:nvPr/>
        </p:nvSpPr>
        <p:spPr>
          <a:xfrm>
            <a:off x="6349217" y="2719754"/>
            <a:ext cx="50456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d0018b54a667dcc19a1377823f3f8c65</a:t>
            </a:r>
          </a:p>
          <a:p>
            <a:endParaRPr lang="fr-FR" dirty="0"/>
          </a:p>
        </p:txBody>
      </p:sp>
      <p:cxnSp>
        <p:nvCxnSpPr>
          <p:cNvPr id="17" name="Connecteur droit avec flèche 16"/>
          <p:cNvCxnSpPr/>
          <p:nvPr/>
        </p:nvCxnSpPr>
        <p:spPr>
          <a:xfrm flipV="1">
            <a:off x="3602501" y="2950586"/>
            <a:ext cx="248998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1281332" y="3312790"/>
            <a:ext cx="2321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/>
              <a:t>Password</a:t>
            </a:r>
            <a:r>
              <a:rPr lang="fr-FR" sz="2400" dirty="0" smtClean="0"/>
              <a:t> + Sel2</a:t>
            </a:r>
            <a:endParaRPr lang="fr-FR" sz="2400" dirty="0"/>
          </a:p>
        </p:txBody>
      </p:sp>
      <p:sp>
        <p:nvSpPr>
          <p:cNvPr id="19" name="ZoneTexte 18"/>
          <p:cNvSpPr txBox="1"/>
          <p:nvPr/>
        </p:nvSpPr>
        <p:spPr>
          <a:xfrm>
            <a:off x="6349217" y="3312790"/>
            <a:ext cx="504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 smtClean="0"/>
              <a:t>fe7e026084f426948798693f19e9cd19</a:t>
            </a:r>
            <a:endParaRPr lang="fi-FI" sz="240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V="1">
            <a:off x="3602501" y="3543622"/>
            <a:ext cx="248998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4434253" y="2579076"/>
            <a:ext cx="1083212" cy="37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MD5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4434253" y="3212328"/>
            <a:ext cx="1083212" cy="37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MD5</a:t>
            </a:r>
            <a:endParaRPr lang="fr-FR"/>
          </a:p>
        </p:txBody>
      </p:sp>
      <p:sp>
        <p:nvSpPr>
          <p:cNvPr id="23" name="ZoneTexte 22"/>
          <p:cNvSpPr txBox="1"/>
          <p:nvPr/>
        </p:nvSpPr>
        <p:spPr>
          <a:xfrm>
            <a:off x="1232972" y="4564438"/>
            <a:ext cx="8559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>
                <a:sym typeface="Wingdings"/>
              </a:rPr>
              <a:t>Password</a:t>
            </a:r>
            <a:r>
              <a:rPr lang="fr-FR" sz="2400" dirty="0" smtClean="0">
                <a:sym typeface="Wingdings"/>
              </a:rPr>
              <a:t> = </a:t>
            </a:r>
            <a:r>
              <a:rPr lang="fr-FR" sz="2400" dirty="0" err="1" smtClean="0">
                <a:sym typeface="Wingdings"/>
              </a:rPr>
              <a:t>Password</a:t>
            </a:r>
            <a:r>
              <a:rPr lang="fr-FR" sz="2400" dirty="0" smtClean="0"/>
              <a:t> </a:t>
            </a:r>
            <a:r>
              <a:rPr lang="fr-FR" sz="2400" dirty="0" smtClean="0">
                <a:sym typeface="Wingdings"/>
              </a:rPr>
              <a:t> </a:t>
            </a:r>
            <a:r>
              <a:rPr lang="it-IT" sz="2400" dirty="0" smtClean="0"/>
              <a:t>d0018b54a667d</a:t>
            </a:r>
            <a:r>
              <a:rPr lang="mr-IN" sz="2400" dirty="0" smtClean="0"/>
              <a:t>…</a:t>
            </a:r>
            <a:r>
              <a:rPr lang="fr-FR" sz="2400" dirty="0" smtClean="0"/>
              <a:t> =</a:t>
            </a:r>
            <a:r>
              <a:rPr lang="nl-NL" sz="2400" dirty="0" smtClean="0"/>
              <a:t> </a:t>
            </a:r>
            <a:r>
              <a:rPr lang="fi-FI" sz="2400" smtClean="0"/>
              <a:t>fe7e026084f426</a:t>
            </a:r>
            <a:r>
              <a:rPr lang="mr-IN" sz="2400" smtClean="0"/>
              <a:t>…</a:t>
            </a:r>
            <a:r>
              <a:rPr lang="fr-FR" sz="2400" dirty="0" smtClean="0"/>
              <a:t> </a:t>
            </a:r>
            <a:endParaRPr lang="fr-FR" dirty="0"/>
          </a:p>
        </p:txBody>
      </p:sp>
      <p:sp>
        <p:nvSpPr>
          <p:cNvPr id="24" name="ZoneTexte 23"/>
          <p:cNvSpPr txBox="1"/>
          <p:nvPr/>
        </p:nvSpPr>
        <p:spPr>
          <a:xfrm>
            <a:off x="1281332" y="3946039"/>
            <a:ext cx="10575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●</a:t>
            </a:r>
            <a:r>
              <a:rPr lang="fr-FR" sz="2400" dirty="0" smtClean="0"/>
              <a:t> Un Sel Unique </a:t>
            </a:r>
            <a:r>
              <a:rPr lang="fr-FR" sz="2400" smtClean="0"/>
              <a:t>par utilisateur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25002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Architecture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21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Sécurité : RSA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14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Conclusion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371308" y="1828800"/>
            <a:ext cx="11455666" cy="417334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>
                <a:solidFill>
                  <a:srgbClr val="9657DB"/>
                </a:solidFill>
                <a:latin typeface="Product Sans" panose="020B0403030502040203" pitchFamily="34" charset="0"/>
              </a:rPr>
              <a:t>Comment ajouter des nouveaux utilisateurs ?</a:t>
            </a:r>
          </a:p>
          <a:p>
            <a:pPr algn="ctr"/>
            <a:endParaRPr lang="fr-FR" dirty="0" smtClean="0">
              <a:solidFill>
                <a:srgbClr val="9657DB"/>
              </a:solidFill>
              <a:latin typeface="Product Sans" panose="020B0403030502040203" pitchFamily="34" charset="0"/>
            </a:endParaRPr>
          </a:p>
          <a:p>
            <a:pPr algn="ctr"/>
            <a:r>
              <a:rPr lang="fr-FR" dirty="0" smtClean="0">
                <a:solidFill>
                  <a:srgbClr val="9657DB"/>
                </a:solidFill>
                <a:latin typeface="Product Sans" panose="020B0403030502040203" pitchFamily="34" charset="0"/>
              </a:rPr>
              <a:t>Comment dimensionner sa base de données ?</a:t>
            </a:r>
          </a:p>
          <a:p>
            <a:pPr algn="ctr"/>
            <a:endParaRPr lang="fr-FR" dirty="0">
              <a:solidFill>
                <a:srgbClr val="9657DB"/>
              </a:solidFill>
              <a:latin typeface="Product Sans" panose="020B0403030502040203" pitchFamily="34" charset="0"/>
            </a:endParaRPr>
          </a:p>
          <a:p>
            <a:pPr algn="ctr"/>
            <a:r>
              <a:rPr lang="fr-FR" dirty="0" smtClean="0">
                <a:solidFill>
                  <a:srgbClr val="9657DB"/>
                </a:solidFill>
                <a:latin typeface="Product Sans" panose="020B0403030502040203" pitchFamily="34" charset="0"/>
              </a:rPr>
              <a:t>Comment dimensionner son model ?</a:t>
            </a:r>
            <a:endParaRPr lang="fr-FR" dirty="0">
              <a:solidFill>
                <a:srgbClr val="9657DB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1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Reconnaissance 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63" y="3162399"/>
            <a:ext cx="3478805" cy="1826373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0" y="5909718"/>
            <a:ext cx="12198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</a:t>
            </a:r>
            <a:r>
              <a:rPr lang="en-US" dirty="0"/>
              <a:t>. Goldstein, L. D. Harmon, and A. B. </a:t>
            </a:r>
            <a:r>
              <a:rPr lang="en-US" dirty="0" err="1"/>
              <a:t>Lesk</a:t>
            </a:r>
            <a:r>
              <a:rPr lang="en-US" dirty="0"/>
              <a:t>, “</a:t>
            </a:r>
            <a:r>
              <a:rPr lang="en-US" dirty="0" smtClean="0"/>
              <a:t>Identification of </a:t>
            </a:r>
            <a:r>
              <a:rPr lang="en-US" dirty="0"/>
              <a:t>human </a:t>
            </a:r>
            <a:r>
              <a:rPr lang="en-US" dirty="0" smtClean="0"/>
              <a:t>faces” 1971</a:t>
            </a:r>
            <a:r>
              <a:rPr lang="en-US" dirty="0"/>
              <a:t>.</a:t>
            </a:r>
            <a:endParaRPr lang="en-US" dirty="0" smtClean="0"/>
          </a:p>
          <a:p>
            <a:r>
              <a:rPr lang="fr-FR" dirty="0"/>
              <a:t>Y. </a:t>
            </a:r>
            <a:r>
              <a:rPr lang="fr-FR" dirty="0" err="1"/>
              <a:t>Taigman</a:t>
            </a:r>
            <a:r>
              <a:rPr lang="fr-FR" dirty="0"/>
              <a:t>, M. Yang, M. </a:t>
            </a:r>
            <a:r>
              <a:rPr lang="fr-FR" dirty="0" err="1"/>
              <a:t>Ranzato</a:t>
            </a:r>
            <a:r>
              <a:rPr lang="fr-FR" dirty="0"/>
              <a:t> and L. Wolf </a:t>
            </a:r>
            <a:r>
              <a:rPr lang="en-US" dirty="0"/>
              <a:t>“ </a:t>
            </a:r>
            <a:r>
              <a:rPr lang="en-US" dirty="0" err="1"/>
              <a:t>DeepFace</a:t>
            </a:r>
            <a:r>
              <a:rPr lang="en-US" dirty="0"/>
              <a:t>: Closing the Gap to Human-Level Performance in Face Verification </a:t>
            </a:r>
            <a:r>
              <a:rPr lang="en-US" dirty="0" smtClean="0"/>
              <a:t>” 2014</a:t>
            </a:r>
          </a:p>
          <a:p>
            <a:r>
              <a:rPr lang="it-IT" dirty="0" smtClean="0"/>
              <a:t>R. Brunelli and T. Poggio, </a:t>
            </a:r>
            <a:r>
              <a:rPr lang="en-US" dirty="0" smtClean="0"/>
              <a:t>“</a:t>
            </a:r>
            <a:r>
              <a:rPr lang="fr-FR" dirty="0"/>
              <a:t>Face Recognition: </a:t>
            </a:r>
            <a:r>
              <a:rPr lang="fr-FR" dirty="0" err="1"/>
              <a:t>Features</a:t>
            </a:r>
            <a:r>
              <a:rPr lang="fr-FR" dirty="0"/>
              <a:t> versus </a:t>
            </a:r>
            <a:r>
              <a:rPr lang="fr-FR" dirty="0" err="1"/>
              <a:t>Templates</a:t>
            </a:r>
            <a:r>
              <a:rPr lang="en-US" dirty="0" smtClean="0"/>
              <a:t>” 1993.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68282" y="2076732"/>
            <a:ext cx="26883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/>
              <a:t>Landmark détection</a:t>
            </a:r>
          </a:p>
          <a:p>
            <a:pPr algn="ctr"/>
            <a:r>
              <a:rPr lang="fr-FR" sz="2400" dirty="0" smtClean="0"/>
              <a:t>1971</a:t>
            </a:r>
            <a:endParaRPr lang="fr-FR" sz="2400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059" y="3030294"/>
            <a:ext cx="3299423" cy="2052241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4606549" y="2076732"/>
            <a:ext cx="24044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err="1" smtClean="0"/>
              <a:t>Feature</a:t>
            </a:r>
            <a:r>
              <a:rPr lang="fr-FR" sz="2400" dirty="0" smtClean="0"/>
              <a:t> détection</a:t>
            </a:r>
          </a:p>
          <a:p>
            <a:pPr algn="ctr"/>
            <a:r>
              <a:rPr lang="fr-FR" sz="2400" dirty="0" smtClean="0"/>
              <a:t>1993</a:t>
            </a:r>
            <a:endParaRPr lang="fr-FR" sz="2400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260" y="3623545"/>
            <a:ext cx="4138366" cy="865737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8928740" y="2076732"/>
            <a:ext cx="18614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err="1" smtClean="0"/>
              <a:t>Deeplearning</a:t>
            </a:r>
            <a:endParaRPr lang="fr-FR" sz="2400" dirty="0" smtClean="0"/>
          </a:p>
          <a:p>
            <a:pPr algn="ctr"/>
            <a:r>
              <a:rPr lang="fr-FR" sz="2400" dirty="0" smtClean="0"/>
              <a:t>2014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65750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621662" y="1523607"/>
            <a:ext cx="4270343" cy="4232635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6826070" y="1523606"/>
            <a:ext cx="4270343" cy="4232635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068183" y="877275"/>
            <a:ext cx="137730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8086642" y="877274"/>
            <a:ext cx="174919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2658344" y="3041321"/>
            <a:ext cx="1574277" cy="11972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tx1"/>
              </a:solidFill>
            </a:endParaRPr>
          </a:p>
          <a:p>
            <a:pPr algn="ctr"/>
            <a:r>
              <a:rPr lang="fr-FR" dirty="0" smtClean="0">
                <a:solidFill>
                  <a:schemeClr val="tx1"/>
                </a:solidFill>
              </a:rPr>
              <a:t>Code C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7485453" y="3041321"/>
            <a:ext cx="1574277" cy="1197204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Code C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Cylindre 9"/>
          <p:cNvSpPr/>
          <p:nvPr/>
        </p:nvSpPr>
        <p:spPr>
          <a:xfrm>
            <a:off x="9586554" y="1905393"/>
            <a:ext cx="1013067" cy="1338606"/>
          </a:xfrm>
          <a:prstGeom prst="can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BDD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7655674" y="4653614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6407" y="4690852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1149564" y="2169343"/>
            <a:ext cx="1197205" cy="871978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209" y="3197360"/>
            <a:ext cx="307261" cy="307261"/>
          </a:xfrm>
          <a:prstGeom prst="rect">
            <a:avLst/>
          </a:prstGeom>
          <a:ln>
            <a:noFill/>
          </a:ln>
        </p:spPr>
      </p:pic>
      <p:sp>
        <p:nvSpPr>
          <p:cNvPr id="15" name="Ellipse 14"/>
          <p:cNvSpPr/>
          <p:nvPr/>
        </p:nvSpPr>
        <p:spPr>
          <a:xfrm>
            <a:off x="3146623" y="5124527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3146622" y="5228929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3146622" y="5329540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3146622" y="5430151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3714313" y="5124527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3714312" y="5228929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3714312" y="5329540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3714312" y="5430151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3430467" y="5186310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3430466" y="5290712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3430466" y="5391323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26" name="Connecteur droit 25"/>
          <p:cNvCxnSpPr>
            <a:stCxn id="15" idx="6"/>
            <a:endCxn id="23" idx="2"/>
          </p:cNvCxnSpPr>
          <p:nvPr/>
        </p:nvCxnSpPr>
        <p:spPr>
          <a:xfrm>
            <a:off x="3192342" y="5147387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>
            <a:stCxn id="15" idx="6"/>
            <a:endCxn id="24" idx="2"/>
          </p:cNvCxnSpPr>
          <p:nvPr/>
        </p:nvCxnSpPr>
        <p:spPr>
          <a:xfrm>
            <a:off x="3192342" y="5147387"/>
            <a:ext cx="238124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>
            <a:stCxn id="15" idx="6"/>
            <a:endCxn id="25" idx="2"/>
          </p:cNvCxnSpPr>
          <p:nvPr/>
        </p:nvCxnSpPr>
        <p:spPr>
          <a:xfrm>
            <a:off x="3192342" y="5147387"/>
            <a:ext cx="238124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stCxn id="16" idx="6"/>
            <a:endCxn id="23" idx="2"/>
          </p:cNvCxnSpPr>
          <p:nvPr/>
        </p:nvCxnSpPr>
        <p:spPr>
          <a:xfrm flipV="1">
            <a:off x="3192341" y="5209170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16" idx="6"/>
            <a:endCxn id="24" idx="2"/>
          </p:cNvCxnSpPr>
          <p:nvPr/>
        </p:nvCxnSpPr>
        <p:spPr>
          <a:xfrm>
            <a:off x="3192341" y="5251789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>
            <a:stCxn id="16" idx="6"/>
            <a:endCxn id="25" idx="2"/>
          </p:cNvCxnSpPr>
          <p:nvPr/>
        </p:nvCxnSpPr>
        <p:spPr>
          <a:xfrm>
            <a:off x="3192341" y="5251789"/>
            <a:ext cx="238125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17" idx="6"/>
            <a:endCxn id="23" idx="2"/>
          </p:cNvCxnSpPr>
          <p:nvPr/>
        </p:nvCxnSpPr>
        <p:spPr>
          <a:xfrm flipV="1">
            <a:off x="3192341" y="5209170"/>
            <a:ext cx="238126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>
            <a:stCxn id="17" idx="6"/>
            <a:endCxn id="24" idx="2"/>
          </p:cNvCxnSpPr>
          <p:nvPr/>
        </p:nvCxnSpPr>
        <p:spPr>
          <a:xfrm flipV="1">
            <a:off x="3192341" y="5313572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7" idx="6"/>
            <a:endCxn id="25" idx="2"/>
          </p:cNvCxnSpPr>
          <p:nvPr/>
        </p:nvCxnSpPr>
        <p:spPr>
          <a:xfrm>
            <a:off x="3192341" y="5352400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>
            <a:stCxn id="18" idx="6"/>
            <a:endCxn id="23" idx="2"/>
          </p:cNvCxnSpPr>
          <p:nvPr/>
        </p:nvCxnSpPr>
        <p:spPr>
          <a:xfrm flipV="1">
            <a:off x="3192341" y="5209170"/>
            <a:ext cx="238126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>
            <a:stCxn id="18" idx="6"/>
          </p:cNvCxnSpPr>
          <p:nvPr/>
        </p:nvCxnSpPr>
        <p:spPr>
          <a:xfrm flipV="1">
            <a:off x="3192341" y="5313572"/>
            <a:ext cx="238125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8" idx="6"/>
            <a:endCxn id="25" idx="2"/>
          </p:cNvCxnSpPr>
          <p:nvPr/>
        </p:nvCxnSpPr>
        <p:spPr>
          <a:xfrm flipV="1">
            <a:off x="3192341" y="5414183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>
            <a:endCxn id="19" idx="2"/>
          </p:cNvCxnSpPr>
          <p:nvPr/>
        </p:nvCxnSpPr>
        <p:spPr>
          <a:xfrm flipV="1">
            <a:off x="3476185" y="5147387"/>
            <a:ext cx="238128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>
            <a:stCxn id="23" idx="6"/>
          </p:cNvCxnSpPr>
          <p:nvPr/>
        </p:nvCxnSpPr>
        <p:spPr>
          <a:xfrm>
            <a:off x="3476186" y="5209170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/>
          <p:nvPr/>
        </p:nvCxnSpPr>
        <p:spPr>
          <a:xfrm>
            <a:off x="3476185" y="5209170"/>
            <a:ext cx="238127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>
            <a:endCxn id="22" idx="2"/>
          </p:cNvCxnSpPr>
          <p:nvPr/>
        </p:nvCxnSpPr>
        <p:spPr>
          <a:xfrm>
            <a:off x="3476185" y="5209170"/>
            <a:ext cx="238127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>
            <a:stCxn id="24" idx="6"/>
            <a:endCxn id="19" idx="2"/>
          </p:cNvCxnSpPr>
          <p:nvPr/>
        </p:nvCxnSpPr>
        <p:spPr>
          <a:xfrm flipV="1">
            <a:off x="3476185" y="5147387"/>
            <a:ext cx="238128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4" idx="6"/>
            <a:endCxn id="20" idx="2"/>
          </p:cNvCxnSpPr>
          <p:nvPr/>
        </p:nvCxnSpPr>
        <p:spPr>
          <a:xfrm flipV="1">
            <a:off x="3476185" y="5251789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>
            <a:stCxn id="24" idx="6"/>
            <a:endCxn id="21" idx="2"/>
          </p:cNvCxnSpPr>
          <p:nvPr/>
        </p:nvCxnSpPr>
        <p:spPr>
          <a:xfrm>
            <a:off x="3476185" y="5313572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24" idx="6"/>
            <a:endCxn id="22" idx="2"/>
          </p:cNvCxnSpPr>
          <p:nvPr/>
        </p:nvCxnSpPr>
        <p:spPr>
          <a:xfrm>
            <a:off x="3476185" y="5313572"/>
            <a:ext cx="238127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5" idx="6"/>
            <a:endCxn id="19" idx="2"/>
          </p:cNvCxnSpPr>
          <p:nvPr/>
        </p:nvCxnSpPr>
        <p:spPr>
          <a:xfrm flipV="1">
            <a:off x="3476185" y="5147387"/>
            <a:ext cx="238128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>
            <a:stCxn id="25" idx="6"/>
            <a:endCxn id="20" idx="2"/>
          </p:cNvCxnSpPr>
          <p:nvPr/>
        </p:nvCxnSpPr>
        <p:spPr>
          <a:xfrm flipV="1">
            <a:off x="3476185" y="5251789"/>
            <a:ext cx="238127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>
            <a:stCxn id="25" idx="6"/>
            <a:endCxn id="21" idx="2"/>
          </p:cNvCxnSpPr>
          <p:nvPr/>
        </p:nvCxnSpPr>
        <p:spPr>
          <a:xfrm flipV="1">
            <a:off x="3476185" y="5352400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5" idx="6"/>
            <a:endCxn id="22" idx="2"/>
          </p:cNvCxnSpPr>
          <p:nvPr/>
        </p:nvCxnSpPr>
        <p:spPr>
          <a:xfrm>
            <a:off x="3476185" y="5414183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Ellipse 49"/>
          <p:cNvSpPr/>
          <p:nvPr/>
        </p:nvSpPr>
        <p:spPr>
          <a:xfrm>
            <a:off x="7988750" y="5087289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>
            <a:off x="7988749" y="5191691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2" name="Ellipse 51"/>
          <p:cNvSpPr/>
          <p:nvPr/>
        </p:nvSpPr>
        <p:spPr>
          <a:xfrm>
            <a:off x="7988749" y="5292302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3" name="Ellipse 52"/>
          <p:cNvSpPr/>
          <p:nvPr/>
        </p:nvSpPr>
        <p:spPr>
          <a:xfrm>
            <a:off x="7988749" y="5392913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4" name="Ellipse 53"/>
          <p:cNvSpPr/>
          <p:nvPr/>
        </p:nvSpPr>
        <p:spPr>
          <a:xfrm>
            <a:off x="8556440" y="5087289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5" name="Ellipse 54"/>
          <p:cNvSpPr/>
          <p:nvPr/>
        </p:nvSpPr>
        <p:spPr>
          <a:xfrm>
            <a:off x="8556439" y="5191691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6" name="Ellipse 55"/>
          <p:cNvSpPr/>
          <p:nvPr/>
        </p:nvSpPr>
        <p:spPr>
          <a:xfrm>
            <a:off x="8556439" y="5292302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7" name="Ellipse 56"/>
          <p:cNvSpPr/>
          <p:nvPr/>
        </p:nvSpPr>
        <p:spPr>
          <a:xfrm>
            <a:off x="8556439" y="5392913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8272594" y="5149072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9" name="Ellipse 58"/>
          <p:cNvSpPr/>
          <p:nvPr/>
        </p:nvSpPr>
        <p:spPr>
          <a:xfrm>
            <a:off x="8272593" y="5253474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0" name="Ellipse 59"/>
          <p:cNvSpPr/>
          <p:nvPr/>
        </p:nvSpPr>
        <p:spPr>
          <a:xfrm>
            <a:off x="8272593" y="5354085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61" name="Connecteur droit 60"/>
          <p:cNvCxnSpPr>
            <a:stCxn id="50" idx="6"/>
            <a:endCxn id="58" idx="2"/>
          </p:cNvCxnSpPr>
          <p:nvPr/>
        </p:nvCxnSpPr>
        <p:spPr>
          <a:xfrm>
            <a:off x="8034469" y="5110149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/>
          <p:cNvCxnSpPr>
            <a:stCxn id="50" idx="6"/>
            <a:endCxn id="59" idx="2"/>
          </p:cNvCxnSpPr>
          <p:nvPr/>
        </p:nvCxnSpPr>
        <p:spPr>
          <a:xfrm>
            <a:off x="8034469" y="5110149"/>
            <a:ext cx="238124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50" idx="6"/>
            <a:endCxn id="60" idx="2"/>
          </p:cNvCxnSpPr>
          <p:nvPr/>
        </p:nvCxnSpPr>
        <p:spPr>
          <a:xfrm>
            <a:off x="8034469" y="5110149"/>
            <a:ext cx="238124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/>
          <p:cNvCxnSpPr>
            <a:stCxn id="51" idx="6"/>
            <a:endCxn id="58" idx="2"/>
          </p:cNvCxnSpPr>
          <p:nvPr/>
        </p:nvCxnSpPr>
        <p:spPr>
          <a:xfrm flipV="1">
            <a:off x="8034468" y="5171932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>
            <a:stCxn id="51" idx="6"/>
            <a:endCxn id="59" idx="2"/>
          </p:cNvCxnSpPr>
          <p:nvPr/>
        </p:nvCxnSpPr>
        <p:spPr>
          <a:xfrm>
            <a:off x="8034468" y="5214551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51" idx="6"/>
            <a:endCxn id="60" idx="2"/>
          </p:cNvCxnSpPr>
          <p:nvPr/>
        </p:nvCxnSpPr>
        <p:spPr>
          <a:xfrm>
            <a:off x="8034468" y="5214551"/>
            <a:ext cx="238125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/>
          <p:cNvCxnSpPr>
            <a:stCxn id="52" idx="6"/>
            <a:endCxn id="58" idx="2"/>
          </p:cNvCxnSpPr>
          <p:nvPr/>
        </p:nvCxnSpPr>
        <p:spPr>
          <a:xfrm flipV="1">
            <a:off x="8034468" y="5171932"/>
            <a:ext cx="238126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/>
          <p:cNvCxnSpPr>
            <a:stCxn id="52" idx="6"/>
            <a:endCxn id="59" idx="2"/>
          </p:cNvCxnSpPr>
          <p:nvPr/>
        </p:nvCxnSpPr>
        <p:spPr>
          <a:xfrm flipV="1">
            <a:off x="8034468" y="5276334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stCxn id="52" idx="6"/>
            <a:endCxn id="60" idx="2"/>
          </p:cNvCxnSpPr>
          <p:nvPr/>
        </p:nvCxnSpPr>
        <p:spPr>
          <a:xfrm>
            <a:off x="8034468" y="5315162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/>
          <p:cNvCxnSpPr>
            <a:stCxn id="53" idx="6"/>
            <a:endCxn id="58" idx="2"/>
          </p:cNvCxnSpPr>
          <p:nvPr/>
        </p:nvCxnSpPr>
        <p:spPr>
          <a:xfrm flipV="1">
            <a:off x="8034468" y="5171932"/>
            <a:ext cx="238126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/>
          <p:cNvCxnSpPr>
            <a:stCxn id="53" idx="6"/>
          </p:cNvCxnSpPr>
          <p:nvPr/>
        </p:nvCxnSpPr>
        <p:spPr>
          <a:xfrm flipV="1">
            <a:off x="8034468" y="5276334"/>
            <a:ext cx="238125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53" idx="6"/>
            <a:endCxn id="60" idx="2"/>
          </p:cNvCxnSpPr>
          <p:nvPr/>
        </p:nvCxnSpPr>
        <p:spPr>
          <a:xfrm flipV="1">
            <a:off x="8034468" y="5376945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/>
          <p:cNvCxnSpPr>
            <a:endCxn id="54" idx="2"/>
          </p:cNvCxnSpPr>
          <p:nvPr/>
        </p:nvCxnSpPr>
        <p:spPr>
          <a:xfrm flipV="1">
            <a:off x="8318312" y="5110149"/>
            <a:ext cx="238128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/>
          <p:cNvCxnSpPr>
            <a:stCxn id="58" idx="6"/>
          </p:cNvCxnSpPr>
          <p:nvPr/>
        </p:nvCxnSpPr>
        <p:spPr>
          <a:xfrm>
            <a:off x="8318313" y="5171932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8318312" y="5171932"/>
            <a:ext cx="238127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>
            <a:endCxn id="57" idx="2"/>
          </p:cNvCxnSpPr>
          <p:nvPr/>
        </p:nvCxnSpPr>
        <p:spPr>
          <a:xfrm>
            <a:off x="8318312" y="5171932"/>
            <a:ext cx="238127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/>
          <p:cNvCxnSpPr>
            <a:stCxn id="59" idx="6"/>
            <a:endCxn id="54" idx="2"/>
          </p:cNvCxnSpPr>
          <p:nvPr/>
        </p:nvCxnSpPr>
        <p:spPr>
          <a:xfrm flipV="1">
            <a:off x="8318312" y="5110149"/>
            <a:ext cx="238128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stCxn id="59" idx="6"/>
            <a:endCxn id="55" idx="2"/>
          </p:cNvCxnSpPr>
          <p:nvPr/>
        </p:nvCxnSpPr>
        <p:spPr>
          <a:xfrm flipV="1">
            <a:off x="8318312" y="5214551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/>
          <p:cNvCxnSpPr>
            <a:stCxn id="59" idx="6"/>
            <a:endCxn id="56" idx="2"/>
          </p:cNvCxnSpPr>
          <p:nvPr/>
        </p:nvCxnSpPr>
        <p:spPr>
          <a:xfrm>
            <a:off x="8318312" y="5276334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/>
          <p:cNvCxnSpPr>
            <a:stCxn id="59" idx="6"/>
            <a:endCxn id="57" idx="2"/>
          </p:cNvCxnSpPr>
          <p:nvPr/>
        </p:nvCxnSpPr>
        <p:spPr>
          <a:xfrm>
            <a:off x="8318312" y="5276334"/>
            <a:ext cx="238127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60" idx="6"/>
            <a:endCxn id="54" idx="2"/>
          </p:cNvCxnSpPr>
          <p:nvPr/>
        </p:nvCxnSpPr>
        <p:spPr>
          <a:xfrm flipV="1">
            <a:off x="8318312" y="5110149"/>
            <a:ext cx="238128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/>
          <p:cNvCxnSpPr>
            <a:stCxn id="60" idx="6"/>
            <a:endCxn id="55" idx="2"/>
          </p:cNvCxnSpPr>
          <p:nvPr/>
        </p:nvCxnSpPr>
        <p:spPr>
          <a:xfrm flipV="1">
            <a:off x="8318312" y="5214551"/>
            <a:ext cx="238127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>
            <a:stCxn id="60" idx="6"/>
            <a:endCxn id="56" idx="2"/>
          </p:cNvCxnSpPr>
          <p:nvPr/>
        </p:nvCxnSpPr>
        <p:spPr>
          <a:xfrm flipV="1">
            <a:off x="8318312" y="5315162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60" idx="6"/>
            <a:endCxn id="57" idx="2"/>
          </p:cNvCxnSpPr>
          <p:nvPr/>
        </p:nvCxnSpPr>
        <p:spPr>
          <a:xfrm>
            <a:off x="8318312" y="5376945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stCxn id="8" idx="2"/>
            <a:endCxn id="12" idx="0"/>
          </p:cNvCxnSpPr>
          <p:nvPr/>
        </p:nvCxnSpPr>
        <p:spPr>
          <a:xfrm>
            <a:off x="3445483" y="4238525"/>
            <a:ext cx="7842" cy="452327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/>
          <p:cNvCxnSpPr>
            <a:stCxn id="13" idx="2"/>
            <a:endCxn id="8" idx="1"/>
          </p:cNvCxnSpPr>
          <p:nvPr/>
        </p:nvCxnSpPr>
        <p:spPr>
          <a:xfrm>
            <a:off x="1748167" y="3041321"/>
            <a:ext cx="910177" cy="598602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9" idx="3"/>
            <a:endCxn id="10" idx="3"/>
          </p:cNvCxnSpPr>
          <p:nvPr/>
        </p:nvCxnSpPr>
        <p:spPr>
          <a:xfrm flipV="1">
            <a:off x="9059730" y="3243999"/>
            <a:ext cx="1033358" cy="395924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/>
          <p:cNvCxnSpPr>
            <a:stCxn id="9" idx="2"/>
            <a:endCxn id="11" idx="0"/>
          </p:cNvCxnSpPr>
          <p:nvPr/>
        </p:nvCxnSpPr>
        <p:spPr>
          <a:xfrm>
            <a:off x="8272592" y="4238525"/>
            <a:ext cx="0" cy="415089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/>
          <p:cNvCxnSpPr>
            <a:stCxn id="8" idx="3"/>
            <a:endCxn id="9" idx="1"/>
          </p:cNvCxnSpPr>
          <p:nvPr/>
        </p:nvCxnSpPr>
        <p:spPr>
          <a:xfrm>
            <a:off x="4232621" y="3639923"/>
            <a:ext cx="3252832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Image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516" y="4057618"/>
            <a:ext cx="709905" cy="709905"/>
          </a:xfrm>
          <a:prstGeom prst="rect">
            <a:avLst/>
          </a:prstGeom>
          <a:ln>
            <a:noFill/>
          </a:ln>
        </p:spPr>
      </p:pic>
      <p:cxnSp>
        <p:nvCxnSpPr>
          <p:cNvPr id="91" name="Connecteur droit avec flèche 90"/>
          <p:cNvCxnSpPr>
            <a:stCxn id="9" idx="3"/>
            <a:endCxn id="90" idx="1"/>
          </p:cNvCxnSpPr>
          <p:nvPr/>
        </p:nvCxnSpPr>
        <p:spPr>
          <a:xfrm>
            <a:off x="9059730" y="3639923"/>
            <a:ext cx="827786" cy="77264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Image 9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452" y="2544920"/>
            <a:ext cx="497508" cy="497508"/>
          </a:xfrm>
          <a:prstGeom prst="rect">
            <a:avLst/>
          </a:prstGeom>
          <a:ln>
            <a:noFill/>
          </a:ln>
        </p:spPr>
      </p:pic>
      <p:sp>
        <p:nvSpPr>
          <p:cNvPr id="93" name="ZoneTexte 92"/>
          <p:cNvSpPr txBox="1"/>
          <p:nvPr/>
        </p:nvSpPr>
        <p:spPr>
          <a:xfrm>
            <a:off x="1748166" y="3270591"/>
            <a:ext cx="53322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94" name="ZoneTexte 93"/>
          <p:cNvSpPr txBox="1"/>
          <p:nvPr/>
        </p:nvSpPr>
        <p:spPr>
          <a:xfrm>
            <a:off x="2680177" y="4261385"/>
            <a:ext cx="74347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95" name="ZoneTexte 94"/>
          <p:cNvSpPr txBox="1"/>
          <p:nvPr/>
        </p:nvSpPr>
        <p:spPr>
          <a:xfrm>
            <a:off x="3502737" y="4284282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96" name="ZoneTexte 95"/>
          <p:cNvSpPr txBox="1"/>
          <p:nvPr/>
        </p:nvSpPr>
        <p:spPr>
          <a:xfrm>
            <a:off x="5013368" y="3639923"/>
            <a:ext cx="1664623" cy="120032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97" name="ZoneTexte 96"/>
          <p:cNvSpPr txBox="1"/>
          <p:nvPr/>
        </p:nvSpPr>
        <p:spPr>
          <a:xfrm>
            <a:off x="9011607" y="4203724"/>
            <a:ext cx="83324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98" name="ZoneTexte 97"/>
          <p:cNvSpPr txBox="1"/>
          <p:nvPr/>
        </p:nvSpPr>
        <p:spPr>
          <a:xfrm>
            <a:off x="9428228" y="3402808"/>
            <a:ext cx="120577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99" name="Connecteur droit avec flèche 98"/>
          <p:cNvCxnSpPr>
            <a:stCxn id="11" idx="3"/>
          </p:cNvCxnSpPr>
          <p:nvPr/>
        </p:nvCxnSpPr>
        <p:spPr>
          <a:xfrm flipV="1">
            <a:off x="8889509" y="4496424"/>
            <a:ext cx="986678" cy="642672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399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Architecture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17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GPI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519082" y="3254188"/>
            <a:ext cx="12899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Répartition </a:t>
            </a:r>
          </a:p>
          <a:p>
            <a:r>
              <a:rPr lang="fr-FR" dirty="0" smtClean="0"/>
              <a:t>Temporelle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045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Répartition technique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63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BD9C2"/>
            </a:gs>
            <a:gs pos="59000">
              <a:srgbClr val="6DB0DD"/>
            </a:gs>
            <a:gs pos="94000">
              <a:srgbClr val="9657D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291777" y="2284226"/>
            <a:ext cx="95846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0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Interface utilisateur</a:t>
            </a:r>
            <a:endParaRPr lang="fr-FR" sz="8000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935" y="0"/>
            <a:ext cx="2060361" cy="2060361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961559" y="4654712"/>
            <a:ext cx="10245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u="sng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Objectif</a:t>
            </a:r>
            <a:r>
              <a:rPr lang="fr-FR" sz="3600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 : rendre la connexion aux sites très simple</a:t>
            </a:r>
            <a:endParaRPr lang="fr-FR" sz="36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93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Product Sans" panose="020B0403030502040203" pitchFamily="34" charset="0"/>
              </a:rPr>
              <a:t>I</a:t>
            </a:r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nterface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792997" y="2013112"/>
            <a:ext cx="4612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Objectif : rendre la connexion aux sites ultra </a:t>
            </a:r>
            <a:r>
              <a:rPr lang="fr-FR" dirty="0" err="1" smtClean="0"/>
              <a:t>izy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990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1009</TotalTime>
  <Words>1143</Words>
  <Application>Microsoft Macintosh PowerPoint</Application>
  <PresentationFormat>Grand écran</PresentationFormat>
  <Paragraphs>432</Paragraphs>
  <Slides>43</Slides>
  <Notes>0</Notes>
  <HiddenSlides>6</HiddenSlides>
  <MMClips>2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52" baseType="lpstr">
      <vt:lpstr>Arial</vt:lpstr>
      <vt:lpstr>Avenir Heavy</vt:lpstr>
      <vt:lpstr>Calibri</vt:lpstr>
      <vt:lpstr>Calibri Light</vt:lpstr>
      <vt:lpstr>Cambria Math</vt:lpstr>
      <vt:lpstr>Mangal</vt:lpstr>
      <vt:lpstr>Product Sans</vt:lpstr>
      <vt:lpstr>Wingdings</vt:lpstr>
      <vt:lpstr>Thème Office</vt:lpstr>
      <vt:lpstr>Présentation PowerPoint</vt:lpstr>
      <vt:lpstr>Animation</vt:lpstr>
      <vt:lpstr>Architecture</vt:lpstr>
      <vt:lpstr>Architecture</vt:lpstr>
      <vt:lpstr>Architecture</vt:lpstr>
      <vt:lpstr>GPI</vt:lpstr>
      <vt:lpstr>Répartition technique</vt:lpstr>
      <vt:lpstr>Présentation PowerPoint</vt:lpstr>
      <vt:lpstr>Interface</vt:lpstr>
      <vt:lpstr>Choix techniques</vt:lpstr>
      <vt:lpstr>Intégration de l’IHM</vt:lpstr>
      <vt:lpstr>IHM : Connexion via le client</vt:lpstr>
      <vt:lpstr>Bilan avancement</vt:lpstr>
      <vt:lpstr>Présentation PowerPoint</vt:lpstr>
      <vt:lpstr>PLAN PARTIE IA</vt:lpstr>
      <vt:lpstr>Intégration de la reconnaissance</vt:lpstr>
      <vt:lpstr>Reconnaissance </vt:lpstr>
      <vt:lpstr>Intégration de la collecte de données</vt:lpstr>
      <vt:lpstr>Protocole de collecte</vt:lpstr>
      <vt:lpstr>Augmentation d’image</vt:lpstr>
      <vt:lpstr>Protocole de collecte</vt:lpstr>
      <vt:lpstr>Détails base de données</vt:lpstr>
      <vt:lpstr>Intégration de la collecte de données</vt:lpstr>
      <vt:lpstr>Solution 1 : régression logistique</vt:lpstr>
      <vt:lpstr>Solution 2 : Perceptron multicouches</vt:lpstr>
      <vt:lpstr>Solution 2 : Perceptron multicouches </vt:lpstr>
      <vt:lpstr>Reconnaissance : multi-perceptron</vt:lpstr>
      <vt:lpstr>Reconnaissance : multi-perceptron</vt:lpstr>
      <vt:lpstr>Solution 2 : réseau de convolution</vt:lpstr>
      <vt:lpstr>Solution 2 : couche de convolution</vt:lpstr>
      <vt:lpstr>Présentation PowerPoint</vt:lpstr>
      <vt:lpstr>Présentation PowerPoint</vt:lpstr>
      <vt:lpstr>Présentation PowerPoint</vt:lpstr>
      <vt:lpstr>Solution 2 : résultats</vt:lpstr>
      <vt:lpstr>Conclusion reconnaissance</vt:lpstr>
      <vt:lpstr>Présentation PowerPoint</vt:lpstr>
      <vt:lpstr>Sécurité</vt:lpstr>
      <vt:lpstr>Sécurité : Hachage</vt:lpstr>
      <vt:lpstr>Sécurité : Hachage salé</vt:lpstr>
      <vt:lpstr>Sécurité : RSA</vt:lpstr>
      <vt:lpstr>Conclusion</vt:lpstr>
      <vt:lpstr>Reconnaissance </vt:lpstr>
      <vt:lpstr>Présentation PowerPoint</vt:lpstr>
    </vt:vector>
  </TitlesOfParts>
  <Company>Microsoft</Company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matthieu vilain</dc:creator>
  <cp:lastModifiedBy>Utilisateur de Microsoft Office</cp:lastModifiedBy>
  <cp:revision>105</cp:revision>
  <dcterms:created xsi:type="dcterms:W3CDTF">2018-02-07T11:05:20Z</dcterms:created>
  <dcterms:modified xsi:type="dcterms:W3CDTF">2018-03-10T15:08:51Z</dcterms:modified>
</cp:coreProperties>
</file>